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7" r:id="rId4"/>
    <p:sldId id="263" r:id="rId5"/>
    <p:sldId id="272" r:id="rId6"/>
    <p:sldId id="262" r:id="rId7"/>
    <p:sldId id="261" r:id="rId8"/>
    <p:sldId id="260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3" r:id="rId17"/>
    <p:sldId id="274" r:id="rId18"/>
  </p:sldIdLst>
  <p:sldSz cx="9144000" cy="6858000" type="screen4x3"/>
  <p:notesSz cx="6858000" cy="9083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08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EB2D3-A056-4B69-99B2-FE133C95876F}" type="datetimeFigureOut">
              <a:rPr lang="en-US" smtClean="0"/>
              <a:t>5/22/2013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5C46A-486F-4B87-8F63-8C5256EDC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18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7C02C-2C57-4D97-B328-93EC2867C8E3}" type="datetimeFigureOut">
              <a:rPr lang="en-US" smtClean="0"/>
              <a:t>5/22/2013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4355D-CBEB-49FD-A9FB-14E1C7AB9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2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4355D-CBEB-49FD-A9FB-14E1C7AB93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05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4355D-CBEB-49FD-A9FB-14E1C7AB93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05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C825-07A8-4E72-84D2-4443277D42A8}" type="datetime1">
              <a:rPr lang="en-US" smtClean="0"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0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8576-A610-4358-B41F-D29FB32041F0}" type="datetime1">
              <a:rPr lang="en-US" smtClean="0"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8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E7A4-2271-4BD3-81C6-B96DF209956B}" type="datetime1">
              <a:rPr lang="en-US" smtClean="0"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3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80BC-D66D-49CF-BDF5-A845FFD48786}" type="datetime1">
              <a:rPr lang="en-US" smtClean="0"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8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4F69-66B3-40EE-A5E8-DE57D1588B71}" type="datetime1">
              <a:rPr lang="en-US" smtClean="0"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03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02D2-5771-49C0-99D8-E8486163AF4C}" type="datetime1">
              <a:rPr lang="en-US" smtClean="0"/>
              <a:t>5/22/2013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5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B42C-7799-47BB-BD5D-538CBBCEB4B9}" type="datetime1">
              <a:rPr lang="en-US" smtClean="0"/>
              <a:t>5/22/2013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7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454-F843-4CB1-88C2-C43E19C3F003}" type="datetime1">
              <a:rPr lang="en-US" smtClean="0"/>
              <a:t>5/22/2013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8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C87-1FED-4A75-A4D0-0461F337C822}" type="datetime1">
              <a:rPr lang="en-US" smtClean="0"/>
              <a:t>5/22/2013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81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BF7E-E655-4917-98BE-4915E0D80C57}" type="datetime1">
              <a:rPr lang="en-US" smtClean="0"/>
              <a:t>5/22/2013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8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FFDF-DD71-420B-89B6-434AEFB721E2}" type="datetime1">
              <a:rPr lang="en-US" smtClean="0"/>
              <a:t>5/22/2013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5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CE3C0-9EF0-4117-9B31-4EE7736670A5}" type="datetime1">
              <a:rPr lang="en-US" smtClean="0"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in.net/injectio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kedin.com/in/stephenfrein" TargetMode="External"/><Relationship Id="rId2" Type="http://schemas.openxmlformats.org/officeDocument/2006/relationships/hyperlink" Target="http://www.frein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2.bp.blogspot.com/-O0fM4MKLRIM/TWTG35rSWMI/AAAAAAAAAps/jfjbOKlC6aM/s1600/old_man_getting_injectio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38" t="12468" r="15648" b="33861"/>
          <a:stretch/>
        </p:blipFill>
        <p:spPr bwMode="auto">
          <a:xfrm>
            <a:off x="209133" y="698592"/>
            <a:ext cx="8745056" cy="5381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461" y="837916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SQL Injection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23549" y="4768550"/>
            <a:ext cx="6400800" cy="1752600"/>
          </a:xfrm>
        </p:spPr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Stephen Frein</a:t>
            </a:r>
          </a:p>
          <a:p>
            <a:r>
              <a:rPr lang="en-US" b="1" smtClean="0">
                <a:solidFill>
                  <a:schemeClr val="tx1"/>
                </a:solidFill>
              </a:rPr>
              <a:t>Comcast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Vulnerable Code</a:t>
            </a:r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" t="30500" r="39140" b="39625"/>
          <a:stretch/>
        </p:blipFill>
        <p:spPr bwMode="auto">
          <a:xfrm>
            <a:off x="257175" y="1914525"/>
            <a:ext cx="8735262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7175" y="1647825"/>
            <a:ext cx="5913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Code excerpt from vulnerable PHP page handling login: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38700" y="2608272"/>
            <a:ext cx="4041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Query Users table to match supplied </a:t>
            </a:r>
          </a:p>
          <a:p>
            <a:r>
              <a:rPr lang="en-US" sz="2000" smtClean="0">
                <a:solidFill>
                  <a:srgbClr val="FF0000"/>
                </a:solidFill>
              </a:rPr>
              <a:t>username and password</a:t>
            </a:r>
            <a:endParaRPr lang="en-US" sz="200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990975" y="2457450"/>
            <a:ext cx="923925" cy="266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21401" y="3489066"/>
            <a:ext cx="3276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If at least one record matches</a:t>
            </a:r>
            <a:endParaRPr lang="en-US" sz="200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876675" y="3228975"/>
            <a:ext cx="1344727" cy="3934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21402" y="4946391"/>
            <a:ext cx="3858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Log user in as the matched account</a:t>
            </a:r>
            <a:endParaRPr lang="en-US" sz="2000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4297476" y="4822596"/>
            <a:ext cx="923925" cy="266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5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  The Trick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SQL statements created by concatenating SQL code fragments with user-supplied values</a:t>
            </a:r>
          </a:p>
          <a:p>
            <a:r>
              <a:rPr lang="en-US" dirty="0" smtClean="0"/>
              <a:t>What if user-supplied values were constructed to contain SQL code fragments that </a:t>
            </a:r>
            <a:r>
              <a:rPr lang="en-US" b="1" dirty="0" smtClean="0"/>
              <a:t>changed the meaning </a:t>
            </a:r>
            <a:r>
              <a:rPr lang="en-US" dirty="0" smtClean="0"/>
              <a:t>of the statement?</a:t>
            </a:r>
          </a:p>
          <a:p>
            <a:r>
              <a:rPr lang="en-US" dirty="0" smtClean="0"/>
              <a:t>What if we could turn it into a statement that matched records without matching on the username and password, as was intended?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8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Attack Strategy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smtClean="0"/>
              <a:t>Determine if application is injectable </a:t>
            </a:r>
            <a:r>
              <a:rPr lang="en-US" smtClean="0"/>
              <a:t>by putting special values (e.g., an apostrophe) in user input and seeing if an error is returned, suggesting that we have altered the structure of the code being executed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mtClean="0"/>
              <a:t>Imagine possibilities for what code </a:t>
            </a:r>
            <a:r>
              <a:rPr lang="en-US" smtClean="0"/>
              <a:t>in application </a:t>
            </a:r>
            <a:r>
              <a:rPr lang="en-US" b="1" smtClean="0"/>
              <a:t>might look like</a:t>
            </a:r>
            <a:r>
              <a:rPr lang="en-US" smtClean="0"/>
              <a:t>; Assume one for the sake of experimentation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mtClean="0"/>
              <a:t>Construct inputs that would change the code </a:t>
            </a:r>
            <a:r>
              <a:rPr lang="en-US" smtClean="0"/>
              <a:t>so that it is doing something different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If you get an error, you guessed wrong about what the code looks like; Assume a </a:t>
            </a:r>
            <a:r>
              <a:rPr lang="en-US" b="1" smtClean="0"/>
              <a:t>new</a:t>
            </a:r>
            <a:r>
              <a:rPr lang="en-US" smtClean="0"/>
              <a:t> </a:t>
            </a:r>
            <a:r>
              <a:rPr lang="en-US" b="1" smtClean="0"/>
              <a:t>variation and experiment </a:t>
            </a:r>
            <a:r>
              <a:rPr lang="en-US" smtClean="0"/>
              <a:t>with that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Once you get a working statement, vary it / elaborate it to </a:t>
            </a:r>
            <a:r>
              <a:rPr lang="en-US" b="1" smtClean="0"/>
              <a:t>discover the names of tables and columns </a:t>
            </a:r>
            <a:r>
              <a:rPr lang="en-US" smtClean="0"/>
              <a:t>through guesswork and the feedback provided by error messages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mtClean="0"/>
              <a:t>Use this knowledge to build additional statements </a:t>
            </a:r>
            <a:r>
              <a:rPr lang="en-US" smtClean="0"/>
              <a:t>until you have succeeded in making the application do your bidding</a:t>
            </a:r>
          </a:p>
          <a:p>
            <a:pPr marL="514350" indent="-514350">
              <a:buFont typeface="+mj-lt"/>
              <a:buAutoNum type="arabicPeriod"/>
            </a:pPr>
            <a:endParaRPr lang="en-US" smtClean="0"/>
          </a:p>
          <a:p>
            <a:pPr marL="514350" indent="-514350">
              <a:buFont typeface="+mj-lt"/>
              <a:buAutoNum type="arabicPeriod"/>
            </a:pPr>
            <a:endParaRPr lang="en-US" smtClean="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    Demo Goals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Will attack </a:t>
            </a:r>
            <a:r>
              <a:rPr lang="en-US" smtClean="0">
                <a:hlinkClick r:id="rId2"/>
              </a:rPr>
              <a:t>http://www.frein.net/injection</a:t>
            </a:r>
            <a:endParaRPr lang="en-US" smtClean="0"/>
          </a:p>
          <a:p>
            <a:r>
              <a:rPr lang="en-US" smtClean="0"/>
              <a:t>Feel free to attack with me or on own time</a:t>
            </a:r>
          </a:p>
          <a:p>
            <a:r>
              <a:rPr lang="en-US" smtClean="0"/>
              <a:t>Goal 1: Discover if app is SQL injectable</a:t>
            </a:r>
          </a:p>
          <a:p>
            <a:r>
              <a:rPr lang="en-US" smtClean="0"/>
              <a:t>Goal 2: Log in without valid credentials</a:t>
            </a:r>
          </a:p>
          <a:p>
            <a:r>
              <a:rPr lang="en-US" smtClean="0"/>
              <a:t>Goal 3: Escalate permissions to admin</a:t>
            </a:r>
          </a:p>
          <a:p>
            <a:pPr marL="514350" indent="-514350">
              <a:buFont typeface="+mj-lt"/>
              <a:buAutoNum type="arabicPeriod"/>
            </a:pPr>
            <a:endParaRPr lang="en-US" smtClean="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5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 Demonstration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mtClean="0"/>
          </a:p>
          <a:p>
            <a:pPr marL="0" indent="0" algn="ctr">
              <a:buNone/>
            </a:pPr>
            <a:r>
              <a:rPr lang="en-US" smtClean="0"/>
              <a:t>[live attack on our sample application]</a:t>
            </a:r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9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    Prevention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Handle inputs safely:</a:t>
            </a:r>
          </a:p>
          <a:p>
            <a:pPr lvl="1"/>
            <a:r>
              <a:rPr lang="en-US" b="1"/>
              <a:t>S</a:t>
            </a:r>
            <a:r>
              <a:rPr lang="en-US" b="1" smtClean="0"/>
              <a:t>tored procedures</a:t>
            </a:r>
            <a:r>
              <a:rPr lang="en-US" smtClean="0"/>
              <a:t>: values passed in can't become part of the executed statement</a:t>
            </a:r>
          </a:p>
          <a:p>
            <a:pPr lvl="1"/>
            <a:r>
              <a:rPr lang="en-US" b="1" smtClean="0"/>
              <a:t>Parameterized queries</a:t>
            </a:r>
            <a:r>
              <a:rPr lang="en-US" smtClean="0"/>
              <a:t>: ditto</a:t>
            </a:r>
          </a:p>
          <a:p>
            <a:pPr lvl="1"/>
            <a:r>
              <a:rPr lang="en-US" b="1" smtClean="0"/>
              <a:t>Object-relational mapping tools </a:t>
            </a:r>
            <a:r>
              <a:rPr lang="en-US" smtClean="0"/>
              <a:t>(e.g., Hibernate): will use parameterized queries in SQL it writes for you</a:t>
            </a:r>
          </a:p>
          <a:p>
            <a:pPr lvl="1"/>
            <a:r>
              <a:rPr lang="en-US" b="1" smtClean="0"/>
              <a:t>Escape or strip out special characters / commands </a:t>
            </a:r>
            <a:r>
              <a:rPr lang="en-US" smtClean="0"/>
              <a:t>(e.g., apostrophes): just make sure you get them all</a:t>
            </a:r>
          </a:p>
          <a:p>
            <a:r>
              <a:rPr lang="en-US" smtClean="0"/>
              <a:t>Techniques for the above vary by database and programming language</a:t>
            </a:r>
          </a:p>
          <a:p>
            <a:pPr marL="514350" indent="-514350">
              <a:buFont typeface="+mj-lt"/>
              <a:buAutoNum type="arabicPeriod"/>
            </a:pPr>
            <a:endParaRPr lang="en-US" smtClean="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0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   Remember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SQL injection attacks are:</a:t>
            </a:r>
            <a:endParaRPr lang="en-US"/>
          </a:p>
          <a:p>
            <a:pPr lvl="1">
              <a:buFont typeface="Wingdings" pitchFamily="2" charset="2"/>
              <a:buChar char="Ø"/>
            </a:pPr>
            <a:r>
              <a:rPr lang="en-US" sz="3200" smtClean="0"/>
              <a:t> Damaging </a:t>
            </a:r>
            <a:r>
              <a:rPr lang="en-US" sz="3200" smtClean="0">
                <a:sym typeface="Wingdings" pitchFamily="2" charset="2"/>
              </a:rPr>
              <a:t></a:t>
            </a:r>
            <a:endParaRPr lang="en-US" sz="3200" smtClean="0"/>
          </a:p>
          <a:p>
            <a:pPr lvl="1">
              <a:buFont typeface="Wingdings" pitchFamily="2" charset="2"/>
              <a:buChar char="Ø"/>
            </a:pPr>
            <a:r>
              <a:rPr lang="en-US" sz="3200" smtClean="0"/>
              <a:t> Easy </a:t>
            </a:r>
            <a:r>
              <a:rPr lang="en-US" sz="3200" smtClean="0">
                <a:sym typeface="Wingdings" pitchFamily="2" charset="2"/>
              </a:rPr>
              <a:t></a:t>
            </a:r>
            <a:endParaRPr lang="en-US" sz="3200" smtClean="0"/>
          </a:p>
          <a:p>
            <a:pPr lvl="1">
              <a:buFont typeface="Wingdings" pitchFamily="2" charset="2"/>
              <a:buChar char="Ø"/>
            </a:pPr>
            <a:r>
              <a:rPr lang="en-US" sz="3200" smtClean="0"/>
              <a:t> Preventable </a:t>
            </a:r>
            <a:r>
              <a:rPr lang="en-US" sz="3200" smtClean="0">
                <a:sym typeface="Wingdings" pitchFamily="2" charset="2"/>
              </a:rPr>
              <a:t></a:t>
            </a:r>
            <a:endParaRPr lang="en-US" sz="3200" smtClean="0"/>
          </a:p>
          <a:p>
            <a:pPr lvl="1">
              <a:buFont typeface="Wingdings" pitchFamily="2" charset="2"/>
              <a:buChar char="§"/>
            </a:pPr>
            <a:endParaRPr lang="en-US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2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   Questions?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smtClean="0"/>
          </a:p>
          <a:p>
            <a:pPr marL="457200" lvl="1" indent="0">
              <a:buNone/>
            </a:pPr>
            <a:endParaRPr lang="en-US"/>
          </a:p>
          <a:p>
            <a:pPr marL="457200" lvl="1" indent="0">
              <a:buNone/>
            </a:pPr>
            <a:endParaRPr lang="en-US" smtClean="0"/>
          </a:p>
          <a:p>
            <a:pPr marL="457200" lvl="1" indent="0" algn="ctr">
              <a:buNone/>
            </a:pPr>
            <a:r>
              <a:rPr lang="en-US" smtClean="0"/>
              <a:t>???</a:t>
            </a:r>
          </a:p>
          <a:p>
            <a:pPr marL="457200" lvl="1" indent="0" algn="ctr">
              <a:buNone/>
            </a:pPr>
            <a:endParaRPr lang="en-US"/>
          </a:p>
          <a:p>
            <a:pPr marL="457200" lvl="1" indent="0" algn="ctr">
              <a:buNone/>
            </a:pPr>
            <a:r>
              <a:rPr lang="en-US" smtClean="0"/>
              <a:t>[Thank you.]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About Me</a:t>
            </a:r>
          </a:p>
          <a:p>
            <a:pPr lvl="1"/>
            <a:r>
              <a:rPr lang="en-US" dirty="0" smtClean="0"/>
              <a:t>Director of Quality Assurance @ Comcast</a:t>
            </a:r>
          </a:p>
          <a:p>
            <a:pPr lvl="1"/>
            <a:r>
              <a:rPr lang="en-US" dirty="0" smtClean="0"/>
              <a:t>Web / database development background</a:t>
            </a:r>
          </a:p>
          <a:p>
            <a:pPr lvl="1"/>
            <a:r>
              <a:rPr lang="en-US" dirty="0" smtClean="0"/>
              <a:t>CISSP and some other alphabet </a:t>
            </a:r>
            <a:r>
              <a:rPr lang="en-US" dirty="0" smtClean="0"/>
              <a:t>soup</a:t>
            </a:r>
          </a:p>
          <a:p>
            <a:pPr lvl="1"/>
            <a:r>
              <a:rPr lang="en-US" dirty="0" smtClean="0">
                <a:hlinkClick r:id="rId2"/>
              </a:rPr>
              <a:t>http://www.frein.com</a:t>
            </a:r>
            <a:r>
              <a:rPr lang="en-US" dirty="0" smtClean="0"/>
              <a:t>	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www.linkedin.com/in/stephenfrein</a:t>
            </a:r>
            <a:endParaRPr lang="en-US" dirty="0" smtClean="0"/>
          </a:p>
          <a:p>
            <a:r>
              <a:rPr lang="en-US" dirty="0" smtClean="0"/>
              <a:t>About the Presentation</a:t>
            </a:r>
          </a:p>
          <a:p>
            <a:pPr lvl="1"/>
            <a:r>
              <a:rPr lang="en-US" dirty="0" smtClean="0"/>
              <a:t>Hands-on</a:t>
            </a:r>
          </a:p>
          <a:p>
            <a:pPr lvl="1"/>
            <a:r>
              <a:rPr lang="en-US" dirty="0" smtClean="0"/>
              <a:t>SQL knowledge helpful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1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Topics Covered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is SQL Injection?</a:t>
            </a:r>
          </a:p>
          <a:p>
            <a:r>
              <a:rPr lang="en-US" smtClean="0"/>
              <a:t>Why is it a big deal? </a:t>
            </a:r>
          </a:p>
          <a:p>
            <a:r>
              <a:rPr lang="en-US" smtClean="0"/>
              <a:t>What makes applications vulnerable to it?</a:t>
            </a:r>
          </a:p>
          <a:p>
            <a:r>
              <a:rPr lang="en-US" smtClean="0"/>
              <a:t>What is the general strategy of an attack?</a:t>
            </a:r>
          </a:p>
          <a:p>
            <a:r>
              <a:rPr lang="en-US" smtClean="0"/>
              <a:t>What would a sample attack look like?</a:t>
            </a:r>
          </a:p>
          <a:p>
            <a:r>
              <a:rPr lang="en-US" smtClean="0"/>
              <a:t>How can attacks be prevented?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2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Take-Aways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SQL injection attacks are:</a:t>
            </a:r>
            <a:endParaRPr lang="en-US"/>
          </a:p>
          <a:p>
            <a:pPr lvl="1">
              <a:buFont typeface="Wingdings" pitchFamily="2" charset="2"/>
              <a:buChar char="Ø"/>
            </a:pPr>
            <a:r>
              <a:rPr lang="en-US" sz="3200" smtClean="0"/>
              <a:t> Damaging </a:t>
            </a:r>
            <a:r>
              <a:rPr lang="en-US" sz="3200" smtClean="0">
                <a:sym typeface="Wingdings" pitchFamily="2" charset="2"/>
              </a:rPr>
              <a:t></a:t>
            </a:r>
            <a:endParaRPr lang="en-US" sz="3200" smtClean="0"/>
          </a:p>
          <a:p>
            <a:pPr lvl="1">
              <a:buFont typeface="Wingdings" pitchFamily="2" charset="2"/>
              <a:buChar char="Ø"/>
            </a:pPr>
            <a:r>
              <a:rPr lang="en-US" sz="3200" smtClean="0"/>
              <a:t> Easy </a:t>
            </a:r>
            <a:r>
              <a:rPr lang="en-US" sz="3200" smtClean="0">
                <a:sym typeface="Wingdings" pitchFamily="2" charset="2"/>
              </a:rPr>
              <a:t></a:t>
            </a:r>
            <a:endParaRPr lang="en-US" sz="3200" smtClean="0"/>
          </a:p>
          <a:p>
            <a:pPr lvl="1">
              <a:buFont typeface="Wingdings" pitchFamily="2" charset="2"/>
              <a:buChar char="Ø"/>
            </a:pPr>
            <a:r>
              <a:rPr lang="en-US" sz="3200" smtClean="0"/>
              <a:t> Preventable </a:t>
            </a:r>
            <a:r>
              <a:rPr lang="en-US" sz="3200" smtClean="0">
                <a:sym typeface="Wingdings" pitchFamily="2" charset="2"/>
              </a:rPr>
              <a:t></a:t>
            </a:r>
            <a:endParaRPr lang="en-US" sz="3200" smtClean="0"/>
          </a:p>
          <a:p>
            <a:pPr lvl="1">
              <a:buFont typeface="Wingdings" pitchFamily="2" charset="2"/>
              <a:buChar char="§"/>
            </a:pPr>
            <a:endParaRPr lang="en-US" smtClean="0"/>
          </a:p>
        </p:txBody>
      </p:sp>
      <p:pic>
        <p:nvPicPr>
          <p:cNvPr id="1028" name="Picture 4" descr="http://hghsupplementsreviews.com/wp-content/uploads/The-Best-Sites-For-HGH-Injection-300x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139" y="3190020"/>
            <a:ext cx="4173357" cy="313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Callout 3"/>
          <p:cNvSpPr/>
          <p:nvPr/>
        </p:nvSpPr>
        <p:spPr>
          <a:xfrm>
            <a:off x="6528120" y="1417638"/>
            <a:ext cx="2257065" cy="1510757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If only I had gone to Frein's talk …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 rot="5400000">
            <a:off x="5214393" y="3628665"/>
            <a:ext cx="555585" cy="983847"/>
          </a:xfrm>
          <a:prstGeom prst="wedgeRoundRectCallout">
            <a:avLst/>
          </a:prstGeom>
          <a:gradFill>
            <a:gsLst>
              <a:gs pos="0">
                <a:srgbClr val="FF0000"/>
              </a:gs>
              <a:gs pos="100000">
                <a:srgbClr val="EABAB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36575" y="3935922"/>
            <a:ext cx="711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LULZ!</a:t>
            </a:r>
            <a:endParaRPr lang="en-US" b="1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6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In the News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June 2011 </a:t>
            </a:r>
            <a:r>
              <a:rPr lang="en-US" smtClean="0"/>
              <a:t>– hackers steal account information for at least 150k Sony users</a:t>
            </a:r>
            <a:endParaRPr lang="en-US"/>
          </a:p>
          <a:p>
            <a:r>
              <a:rPr lang="en-US" smtClean="0"/>
              <a:t>June 2012 – hackers steal account information for 6.5 million LinkedIn users</a:t>
            </a:r>
            <a:endParaRPr lang="en-US"/>
          </a:p>
          <a:p>
            <a:r>
              <a:rPr lang="en-US" smtClean="0"/>
              <a:t>July 2012 – hackers steal account information for 450k Yahoo users</a:t>
            </a:r>
          </a:p>
          <a:p>
            <a:r>
              <a:rPr lang="en-US" smtClean="0"/>
              <a:t>Technique used in all 3 cases?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2050" name="Picture 2" descr="http://photos.weddingbycolor-nocookie.com/p000006311-m157336-p-photo-411629/wondering-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5317" r="6068" b="8709"/>
          <a:stretch/>
        </p:blipFill>
        <p:spPr bwMode="auto">
          <a:xfrm>
            <a:off x="6481823" y="4236334"/>
            <a:ext cx="1597552" cy="2330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3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  Scary Stuff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SQL Injection goes directly after your most </a:t>
            </a:r>
            <a:r>
              <a:rPr lang="en-US" sz="4000" b="1" dirty="0" smtClean="0"/>
              <a:t>valuable asset </a:t>
            </a:r>
            <a:r>
              <a:rPr lang="en-US" dirty="0" smtClean="0"/>
              <a:t>(your data)</a:t>
            </a:r>
          </a:p>
          <a:p>
            <a:r>
              <a:rPr lang="en-US" dirty="0" smtClean="0"/>
              <a:t>Uses the </a:t>
            </a:r>
            <a:r>
              <a:rPr lang="en-US" sz="4000" b="1" dirty="0" smtClean="0"/>
              <a:t>same connectivity </a:t>
            </a:r>
            <a:r>
              <a:rPr lang="en-US" dirty="0" smtClean="0"/>
              <a:t>as legitimate web application usage (network and operating system security won't help you)</a:t>
            </a:r>
          </a:p>
          <a:p>
            <a:r>
              <a:rPr lang="en-US" sz="4000" b="1" dirty="0" smtClean="0"/>
              <a:t>Many systems </a:t>
            </a:r>
            <a:r>
              <a:rPr lang="en-US" dirty="0" smtClean="0"/>
              <a:t>vulnerable (even among big-name players)</a:t>
            </a:r>
          </a:p>
          <a:p>
            <a:r>
              <a:rPr lang="en-US" dirty="0" smtClean="0"/>
              <a:t>Extremely </a:t>
            </a:r>
            <a:r>
              <a:rPr lang="en-US" sz="4400" b="1" dirty="0" smtClean="0"/>
              <a:t>easy</a:t>
            </a:r>
            <a:r>
              <a:rPr lang="en-US" dirty="0" smtClean="0"/>
              <a:t> to learn / attempt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https://encrypted-tbn1.google.com/images?q=tbn:ANd9GcR9GssGyzjjTfkKDSJa9b0_4KgZTw0F2GP-U0KMYIunJiyH5HqV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368" y="4804667"/>
            <a:ext cx="1370876" cy="1758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2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SQL?</a:t>
            </a: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903090" y="1528917"/>
            <a:ext cx="2615878" cy="60188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Web Application</a:t>
            </a:r>
            <a:endParaRPr lang="en-US" b="1"/>
          </a:p>
        </p:txBody>
      </p:sp>
      <p:sp>
        <p:nvSpPr>
          <p:cNvPr id="6" name="Flowchart: Magnetic Disk 5"/>
          <p:cNvSpPr/>
          <p:nvPr/>
        </p:nvSpPr>
        <p:spPr>
          <a:xfrm>
            <a:off x="6186667" y="4214243"/>
            <a:ext cx="1817228" cy="1979271"/>
          </a:xfrm>
          <a:prstGeom prst="flowChartMagneticDisk">
            <a:avLst/>
          </a:prstGeom>
          <a:gradFill>
            <a:gsLst>
              <a:gs pos="0">
                <a:srgbClr val="92D050"/>
              </a:gs>
              <a:gs pos="100000">
                <a:srgbClr val="00B050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Database</a:t>
            </a:r>
            <a:endParaRPr lang="en-US" b="1"/>
          </a:p>
        </p:txBody>
      </p:sp>
      <p:sp>
        <p:nvSpPr>
          <p:cNvPr id="11" name="TextBox 10"/>
          <p:cNvSpPr txBox="1"/>
          <p:nvPr/>
        </p:nvSpPr>
        <p:spPr>
          <a:xfrm>
            <a:off x="7325446" y="2943612"/>
            <a:ext cx="461665" cy="457818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SQL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3053" y="1791473"/>
            <a:ext cx="564003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smtClean="0"/>
              <a:t>SQL: </a:t>
            </a:r>
            <a:r>
              <a:rPr lang="en-US" sz="2800" u="sng" smtClean="0"/>
              <a:t>S</a:t>
            </a:r>
            <a:r>
              <a:rPr lang="en-US" sz="2800" smtClean="0"/>
              <a:t>tructured </a:t>
            </a:r>
            <a:r>
              <a:rPr lang="en-US" sz="2800" u="sng" smtClean="0"/>
              <a:t>Q</a:t>
            </a:r>
            <a:r>
              <a:rPr lang="en-US" sz="2800" smtClean="0"/>
              <a:t>uery </a:t>
            </a:r>
            <a:r>
              <a:rPr lang="en-US" sz="2800" u="sng" smtClean="0"/>
              <a:t>L</a:t>
            </a:r>
            <a:r>
              <a:rPr lang="en-US" sz="2800" smtClean="0"/>
              <a:t>anguage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smtClean="0"/>
              <a:t>Used to store, edit, and retrieve database data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smtClean="0"/>
              <a:t>Applications issue SQL commands that manage data </a:t>
            </a:r>
            <a:endParaRPr lang="en-US" sz="2800"/>
          </a:p>
        </p:txBody>
      </p:sp>
      <p:sp>
        <p:nvSpPr>
          <p:cNvPr id="15" name="Down Arrow 14"/>
          <p:cNvSpPr/>
          <p:nvPr/>
        </p:nvSpPr>
        <p:spPr>
          <a:xfrm>
            <a:off x="6124329" y="2487030"/>
            <a:ext cx="572943" cy="142368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10800000">
            <a:off x="7645319" y="2460678"/>
            <a:ext cx="572943" cy="1423686"/>
          </a:xfrm>
          <a:prstGeom prst="downArrow">
            <a:avLst/>
          </a:prstGeom>
          <a:gradFill>
            <a:gsLst>
              <a:gs pos="0">
                <a:srgbClr val="00B050"/>
              </a:gs>
              <a:gs pos="100000">
                <a:srgbClr val="92D05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179967" y="2608564"/>
            <a:ext cx="461665" cy="882293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mtClean="0"/>
              <a:t>Changes</a:t>
            </a:r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700957" y="2831633"/>
            <a:ext cx="461665" cy="91608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mtClean="0"/>
              <a:t>Retrieval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799698" y="2943612"/>
            <a:ext cx="822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/>
              <a:t>SQL</a:t>
            </a:r>
            <a:endParaRPr lang="en-US" sz="32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SQL Mini-Lesson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smtClean="0"/>
          </a:p>
          <a:p>
            <a:pPr marL="0" indent="0">
              <a:buNone/>
            </a:pPr>
            <a:endParaRPr lang="en-US" sz="2800"/>
          </a:p>
          <a:p>
            <a:pPr marL="0" indent="0">
              <a:buNone/>
            </a:pPr>
            <a:endParaRPr lang="en-US" sz="2800" smtClean="0"/>
          </a:p>
          <a:p>
            <a:pPr marL="0" indent="0">
              <a:buNone/>
            </a:pPr>
            <a:r>
              <a:rPr lang="en-US" sz="2800" smtClean="0"/>
              <a:t>SELECT </a:t>
            </a:r>
            <a:r>
              <a:rPr lang="en-US" sz="2800" smtClean="0">
                <a:solidFill>
                  <a:srgbClr val="002060"/>
                </a:solidFill>
              </a:rPr>
              <a:t>UserName, Password</a:t>
            </a:r>
          </a:p>
          <a:p>
            <a:pPr marL="0" indent="0">
              <a:buNone/>
            </a:pPr>
            <a:r>
              <a:rPr lang="en-US" sz="2800" smtClean="0"/>
              <a:t>FROM </a:t>
            </a:r>
            <a:r>
              <a:rPr lang="en-US" sz="2800" smtClean="0">
                <a:solidFill>
                  <a:srgbClr val="FF0000"/>
                </a:solidFill>
              </a:rPr>
              <a:t>Users</a:t>
            </a:r>
          </a:p>
          <a:p>
            <a:pPr marL="0" indent="0">
              <a:buNone/>
            </a:pPr>
            <a:r>
              <a:rPr lang="en-US" sz="2800" smtClean="0"/>
              <a:t>WHERE </a:t>
            </a:r>
            <a:r>
              <a:rPr lang="en-US" sz="2800" smtClean="0">
                <a:solidFill>
                  <a:srgbClr val="00B050"/>
                </a:solidFill>
              </a:rPr>
              <a:t>LastName = 'Smith'</a:t>
            </a:r>
            <a:endParaRPr lang="en-US" sz="2800"/>
          </a:p>
        </p:txBody>
      </p:sp>
      <p:sp>
        <p:nvSpPr>
          <p:cNvPr id="4" name="Rectangle 3"/>
          <p:cNvSpPr/>
          <p:nvPr/>
        </p:nvSpPr>
        <p:spPr>
          <a:xfrm>
            <a:off x="1597306" y="3229335"/>
            <a:ext cx="3183038" cy="31251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99883" y="3738621"/>
            <a:ext cx="849778" cy="3125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05334" y="4238261"/>
            <a:ext cx="2774069" cy="322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4772" y="2649552"/>
            <a:ext cx="2261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2060"/>
                </a:solidFill>
              </a:rPr>
              <a:t>Column data returned</a:t>
            </a:r>
            <a:endParaRPr lang="en-US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03002" y="3720390"/>
            <a:ext cx="2181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Table containing data</a:t>
            </a:r>
            <a:endParaRPr lang="en-US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239412"/>
              </p:ext>
            </p:extLst>
          </p:nvPr>
        </p:nvGraphicFramePr>
        <p:xfrm>
          <a:off x="5127585" y="1836129"/>
          <a:ext cx="3869740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435"/>
                <a:gridCol w="967435"/>
                <a:gridCol w="967435"/>
                <a:gridCol w="967435"/>
              </a:tblGrid>
              <a:tr h="292840">
                <a:tc>
                  <a:txBody>
                    <a:bodyPr/>
                    <a:lstStyle/>
                    <a:p>
                      <a:r>
                        <a:rPr lang="en-US" sz="1400" smtClean="0"/>
                        <a:t>UserName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FirstName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LastName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Password</a:t>
                      </a:r>
                      <a:endParaRPr lang="en-US" sz="1400"/>
                    </a:p>
                  </a:txBody>
                  <a:tcPr/>
                </a:tc>
              </a:tr>
              <a:tr h="292840">
                <a:tc>
                  <a:txBody>
                    <a:bodyPr/>
                    <a:lstStyle/>
                    <a:p>
                      <a:r>
                        <a:rPr lang="en-US" smtClean="0"/>
                        <a:t>CJONES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Cynthia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Jones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XXXXXX</a:t>
                      </a:r>
                      <a:endParaRPr lang="en-US"/>
                    </a:p>
                  </a:txBody>
                  <a:tcPr/>
                </a:tc>
              </a:tr>
              <a:tr h="292840">
                <a:tc>
                  <a:txBody>
                    <a:bodyPr/>
                    <a:lstStyle/>
                    <a:p>
                      <a:r>
                        <a:rPr lang="en-US" smtClean="0"/>
                        <a:t>BSMITH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Bill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Smith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YYYYYY</a:t>
                      </a:r>
                      <a:endParaRPr lang="en-US"/>
                    </a:p>
                  </a:txBody>
                  <a:tcPr/>
                </a:tc>
              </a:tr>
              <a:tr h="292840">
                <a:tc>
                  <a:txBody>
                    <a:bodyPr/>
                    <a:lstStyle/>
                    <a:p>
                      <a:r>
                        <a:rPr lang="en-US" smtClean="0"/>
                        <a:t>SKING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Susan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King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ZZZZZZZ</a:t>
                      </a:r>
                      <a:endParaRPr lang="en-US"/>
                    </a:p>
                  </a:txBody>
                  <a:tcPr/>
                </a:tc>
              </a:tr>
              <a:tr h="292840">
                <a:tc>
                  <a:txBody>
                    <a:bodyPr/>
                    <a:lstStyle/>
                    <a:p>
                      <a:r>
                        <a:rPr lang="en-US" smtClean="0"/>
                        <a:t>RSMITH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Rob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Smith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AAAAA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835954"/>
              </p:ext>
            </p:extLst>
          </p:nvPr>
        </p:nvGraphicFramePr>
        <p:xfrm>
          <a:off x="5891514" y="4676703"/>
          <a:ext cx="2372810" cy="12801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186405"/>
                <a:gridCol w="1186405"/>
              </a:tblGrid>
              <a:tr h="292840">
                <a:tc>
                  <a:txBody>
                    <a:bodyPr/>
                    <a:lstStyle/>
                    <a:p>
                      <a:r>
                        <a:rPr lang="en-US" sz="1800" smtClean="0"/>
                        <a:t>UserName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Password</a:t>
                      </a:r>
                      <a:endParaRPr lang="en-US" sz="1800"/>
                    </a:p>
                  </a:txBody>
                  <a:tcPr/>
                </a:tc>
              </a:tr>
              <a:tr h="292840">
                <a:tc>
                  <a:txBody>
                    <a:bodyPr/>
                    <a:lstStyle/>
                    <a:p>
                      <a:r>
                        <a:rPr lang="en-US" sz="2400" smtClean="0"/>
                        <a:t>BSMITH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YYYYYY</a:t>
                      </a:r>
                      <a:endParaRPr lang="en-US" sz="2400"/>
                    </a:p>
                  </a:txBody>
                  <a:tcPr/>
                </a:tc>
              </a:tr>
              <a:tr h="292840">
                <a:tc>
                  <a:txBody>
                    <a:bodyPr/>
                    <a:lstStyle/>
                    <a:p>
                      <a:r>
                        <a:rPr lang="en-US" sz="2400" smtClean="0"/>
                        <a:t>RSMITH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AAAAA</a:t>
                      </a:r>
                      <a:endParaRPr lang="en-US" sz="240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Straight Connector 16"/>
          <p:cNvCxnSpPr>
            <a:endCxn id="4" idx="0"/>
          </p:cNvCxnSpPr>
          <p:nvPr/>
        </p:nvCxnSpPr>
        <p:spPr>
          <a:xfrm>
            <a:off x="3055274" y="3018884"/>
            <a:ext cx="133551" cy="2104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1"/>
            <a:endCxn id="5" idx="3"/>
          </p:cNvCxnSpPr>
          <p:nvPr/>
        </p:nvCxnSpPr>
        <p:spPr>
          <a:xfrm flipH="1" flipV="1">
            <a:off x="2349661" y="3894880"/>
            <a:ext cx="453341" cy="101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678225" y="4983960"/>
            <a:ext cx="2444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</a:rPr>
              <a:t>Criteria rows must meet</a:t>
            </a:r>
            <a:endParaRPr lang="en-US">
              <a:solidFill>
                <a:srgbClr val="00B050"/>
              </a:solidFill>
            </a:endParaRPr>
          </a:p>
        </p:txBody>
      </p:sp>
      <p:cxnSp>
        <p:nvCxnSpPr>
          <p:cNvPr id="22" name="Straight Connector 21"/>
          <p:cNvCxnSpPr>
            <a:stCxn id="20" idx="0"/>
            <a:endCxn id="6" idx="2"/>
          </p:cNvCxnSpPr>
          <p:nvPr/>
        </p:nvCxnSpPr>
        <p:spPr>
          <a:xfrm flipV="1">
            <a:off x="2900611" y="4560424"/>
            <a:ext cx="191758" cy="4235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2363" y="1415534"/>
            <a:ext cx="1437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"Users" Table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389019" y="6118367"/>
            <a:ext cx="148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Query Results</a:t>
            </a:r>
            <a:endParaRPr lang="en-US"/>
          </a:p>
        </p:txBody>
      </p:sp>
      <p:sp>
        <p:nvSpPr>
          <p:cNvPr id="26" name="Bent Arrow 25"/>
          <p:cNvSpPr/>
          <p:nvPr/>
        </p:nvSpPr>
        <p:spPr>
          <a:xfrm rot="16200000" flipH="1">
            <a:off x="4065186" y="2112795"/>
            <a:ext cx="1026679" cy="785499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Bent Arrow 26"/>
          <p:cNvSpPr/>
          <p:nvPr/>
        </p:nvSpPr>
        <p:spPr>
          <a:xfrm rot="10800000" flipH="1">
            <a:off x="4349850" y="4960541"/>
            <a:ext cx="1310170" cy="785500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8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SQL Injection</a:t>
            </a: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889544" y="3220794"/>
            <a:ext cx="2615878" cy="4261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Web Application</a:t>
            </a:r>
            <a:endParaRPr lang="en-US" b="1"/>
          </a:p>
        </p:txBody>
      </p:sp>
      <p:sp>
        <p:nvSpPr>
          <p:cNvPr id="6" name="Flowchart: Magnetic Disk 5"/>
          <p:cNvSpPr/>
          <p:nvPr/>
        </p:nvSpPr>
        <p:spPr>
          <a:xfrm>
            <a:off x="6224275" y="5248275"/>
            <a:ext cx="1817228" cy="1253238"/>
          </a:xfrm>
          <a:prstGeom prst="flowChartMagneticDisk">
            <a:avLst/>
          </a:prstGeom>
          <a:gradFill>
            <a:gsLst>
              <a:gs pos="0">
                <a:srgbClr val="92D050"/>
              </a:gs>
              <a:gs pos="100000">
                <a:srgbClr val="00B050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Database</a:t>
            </a:r>
            <a:endParaRPr lang="en-US" b="1"/>
          </a:p>
        </p:txBody>
      </p:sp>
      <p:sp>
        <p:nvSpPr>
          <p:cNvPr id="12" name="TextBox 11"/>
          <p:cNvSpPr txBox="1"/>
          <p:nvPr/>
        </p:nvSpPr>
        <p:spPr>
          <a:xfrm>
            <a:off x="263053" y="1791473"/>
            <a:ext cx="56400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smtClean="0"/>
              <a:t>Malicious user input employed to change the STRUCTURE of SQL statements instead of the VALUES on which these operate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smtClean="0"/>
              <a:t>Statements hijacked, and made to do unintended things, using full permissions of the application</a:t>
            </a:r>
            <a:endParaRPr lang="en-US" sz="2800"/>
          </a:p>
        </p:txBody>
      </p:sp>
      <p:grpSp>
        <p:nvGrpSpPr>
          <p:cNvPr id="7" name="Group 6"/>
          <p:cNvGrpSpPr/>
          <p:nvPr/>
        </p:nvGrpSpPr>
        <p:grpSpPr>
          <a:xfrm>
            <a:off x="6141214" y="3773249"/>
            <a:ext cx="2093933" cy="1517393"/>
            <a:chOff x="6105453" y="3611886"/>
            <a:chExt cx="2093933" cy="1664793"/>
          </a:xfrm>
        </p:grpSpPr>
        <p:pic>
          <p:nvPicPr>
            <p:cNvPr id="20" name="Picture 2" descr="http://rlv.zcache.com/red_devil_horns_icon_postcard-p239924512496271278en8ki_210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865" t="36443" r="72479" b="34875"/>
            <a:stretch/>
          </p:blipFill>
          <p:spPr bwMode="auto">
            <a:xfrm flipH="1">
              <a:off x="7283966" y="3738230"/>
              <a:ext cx="253135" cy="5737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2" name="Picture 2" descr="http://rlv.zcache.com/red_devil_horns_icon_postcard-p239924512496271278en8ki_210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865" t="36443" r="72479" b="34875"/>
            <a:stretch/>
          </p:blipFill>
          <p:spPr bwMode="auto">
            <a:xfrm>
              <a:off x="6714741" y="3750021"/>
              <a:ext cx="253135" cy="5737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Down Arrow 14"/>
            <p:cNvSpPr/>
            <p:nvPr/>
          </p:nvSpPr>
          <p:spPr>
            <a:xfrm>
              <a:off x="6105453" y="3638238"/>
              <a:ext cx="572943" cy="1423686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Down Arrow 16"/>
            <p:cNvSpPr/>
            <p:nvPr/>
          </p:nvSpPr>
          <p:spPr>
            <a:xfrm rot="10800000">
              <a:off x="7626443" y="3611886"/>
              <a:ext cx="572943" cy="1423686"/>
            </a:xfrm>
            <a:prstGeom prst="downArrow">
              <a:avLst/>
            </a:prstGeom>
            <a:gradFill>
              <a:gsLst>
                <a:gs pos="0">
                  <a:srgbClr val="00B050"/>
                </a:gs>
                <a:gs pos="100000">
                  <a:srgbClr val="92D050"/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61091" y="3759772"/>
              <a:ext cx="461665" cy="882293"/>
            </a:xfrm>
            <a:prstGeom prst="rect">
              <a:avLst/>
            </a:prstGeom>
            <a:noFill/>
          </p:spPr>
          <p:txBody>
            <a:bodyPr vert="vert" wrap="none" rtlCol="0">
              <a:spAutoFit/>
            </a:bodyPr>
            <a:lstStyle/>
            <a:p>
              <a:r>
                <a:rPr lang="en-US" smtClean="0"/>
                <a:t>Changes</a:t>
              </a: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82081" y="3982841"/>
              <a:ext cx="461665" cy="916085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mtClean="0"/>
                <a:t>Retrieval</a:t>
              </a:r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714741" y="4094820"/>
              <a:ext cx="893963" cy="11818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smtClean="0">
                  <a:solidFill>
                    <a:srgbClr val="FF0000"/>
                  </a:solidFill>
                </a:rPr>
                <a:t>BAD</a:t>
              </a:r>
            </a:p>
            <a:p>
              <a:r>
                <a:rPr lang="en-US" sz="3200" smtClean="0">
                  <a:solidFill>
                    <a:srgbClr val="FF0000"/>
                  </a:solidFill>
                </a:rPr>
                <a:t>SQL</a:t>
              </a:r>
              <a:endParaRPr lang="en-US" sz="3200">
                <a:solidFill>
                  <a:srgbClr val="FF0000"/>
                </a:solidFill>
              </a:endParaRPr>
            </a:p>
          </p:txBody>
        </p:sp>
      </p:grpSp>
      <p:pic>
        <p:nvPicPr>
          <p:cNvPr id="5124" name="Picture 4" descr="http://3.bp.blogspot.com/-1mZa4qrsMws/TrQTxMAaBTI/AAAAAAAAGAU/qG7rLGMmu9w/s1600/guy-fawk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396" y="1280678"/>
            <a:ext cx="1019571" cy="1019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own Arrow 7"/>
          <p:cNvSpPr/>
          <p:nvPr/>
        </p:nvSpPr>
        <p:spPr>
          <a:xfrm>
            <a:off x="6249146" y="2371725"/>
            <a:ext cx="1878069" cy="685800"/>
          </a:xfrm>
          <a:prstGeom prst="down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Tricky</a:t>
            </a:r>
          </a:p>
          <a:p>
            <a:pPr algn="ctr"/>
            <a:r>
              <a:rPr lang="en-US" b="1" smtClean="0">
                <a:solidFill>
                  <a:schemeClr val="tx1"/>
                </a:solidFill>
              </a:rPr>
              <a:t>Inputs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9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893</TotalTime>
  <Words>796</Words>
  <Application>Microsoft Office PowerPoint</Application>
  <PresentationFormat>On-screen Show (4:3)</PresentationFormat>
  <Paragraphs>182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SQL Injection</vt:lpstr>
      <vt:lpstr>Introduction</vt:lpstr>
      <vt:lpstr>Topics Covered</vt:lpstr>
      <vt:lpstr>Take-Aways</vt:lpstr>
      <vt:lpstr>             In the News …</vt:lpstr>
      <vt:lpstr>               Scary Stuff</vt:lpstr>
      <vt:lpstr>What is SQL?</vt:lpstr>
      <vt:lpstr>           SQL Mini-Lesson</vt:lpstr>
      <vt:lpstr>           SQL Injection</vt:lpstr>
      <vt:lpstr>            Vulnerable Code</vt:lpstr>
      <vt:lpstr>               The Trick</vt:lpstr>
      <vt:lpstr>             Attack Strategy</vt:lpstr>
      <vt:lpstr>                 Demo Goals </vt:lpstr>
      <vt:lpstr>              Demonstration </vt:lpstr>
      <vt:lpstr>                 Prevention</vt:lpstr>
      <vt:lpstr>                Remember</vt:lpstr>
      <vt:lpstr>                Questions?</vt:lpstr>
    </vt:vector>
  </TitlesOfParts>
  <Company>(ISC)2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</dc:creator>
  <cp:lastModifiedBy>Stephen</cp:lastModifiedBy>
  <cp:revision>11</cp:revision>
  <cp:lastPrinted>2012-09-11T08:16:52Z</cp:lastPrinted>
  <dcterms:created xsi:type="dcterms:W3CDTF">2012-08-20T17:18:55Z</dcterms:created>
  <dcterms:modified xsi:type="dcterms:W3CDTF">2013-05-22T06:13:41Z</dcterms:modified>
</cp:coreProperties>
</file>