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2" r:id="rId4"/>
    <p:sldId id="302" r:id="rId5"/>
    <p:sldId id="303" r:id="rId6"/>
    <p:sldId id="307" r:id="rId7"/>
    <p:sldId id="300" r:id="rId8"/>
    <p:sldId id="301" r:id="rId9"/>
    <p:sldId id="304" r:id="rId10"/>
    <p:sldId id="323" r:id="rId11"/>
    <p:sldId id="305" r:id="rId12"/>
    <p:sldId id="328" r:id="rId13"/>
    <p:sldId id="324" r:id="rId14"/>
    <p:sldId id="314" r:id="rId15"/>
    <p:sldId id="318" r:id="rId16"/>
    <p:sldId id="319" r:id="rId17"/>
    <p:sldId id="320" r:id="rId18"/>
    <p:sldId id="321" r:id="rId19"/>
    <p:sldId id="322" r:id="rId20"/>
    <p:sldId id="312" r:id="rId21"/>
    <p:sldId id="325" r:id="rId22"/>
    <p:sldId id="327" r:id="rId23"/>
    <p:sldId id="326" r:id="rId24"/>
    <p:sldId id="329" r:id="rId25"/>
    <p:sldId id="330" r:id="rId26"/>
    <p:sldId id="331" r:id="rId27"/>
    <p:sldId id="298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67" autoAdjust="0"/>
  </p:normalViewPr>
  <p:slideViewPr>
    <p:cSldViewPr>
      <p:cViewPr varScale="1">
        <p:scale>
          <a:sx n="59" d="100"/>
          <a:sy n="59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14D76-86CB-48E9-BC7F-CC13FC2A771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FDE9-CBE9-4A3D-BC01-C3BA608DD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0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FDE9-CBE9-4A3D-BC01-C3BA608DD6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FDE9-CBE9-4A3D-BC01-C3BA608DD6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3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6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8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7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8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6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6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9C81-7DA2-40A6-A00C-B9BD5EF5E71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5690-F6FA-447B-B0E1-C964D97B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try.mongodb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frein@gmail.com" TargetMode="External"/><Relationship Id="rId2" Type="http://schemas.openxmlformats.org/officeDocument/2006/relationships/hyperlink" Target="https://www.linkedin.com/in/stephenfre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frein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72200" y="62484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5/27/2014</a:t>
            </a:r>
            <a:endParaRPr 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sASQDASIAAhEBAxEB/8QAHAABAAICAwEAAAAAAAAAAAAAAAEHAgYEBQgD/8QASxAAAQMDAQQFBgcMCgMBAAAAAQACAwQFEQYHEiExE0FRYXEiMoGRobEIFDVCdLKzFhcjMzY3UmJzg5TBFSQ0VXKCkqLR0lSTwvD/xAAZAQEBAQEBAQAAAAAAAAAAAAAAAQIDBAX/xAAuEQEAAgIABAIIBwEAAAAAAAAAAQIDEQQSITEFQSIjMjNRgbHwExQVNHGhwdH/2gAMAwEAAhEDEQA/ALxREQQiKCgFQiKKKEUFFCVCKCimVCKCimVBKKCo1oymVChF0nKkFYqQgzCyCxCyaqxL6BZBYhZKsSlEREEREBERAREQEREBERAREQEREBQiIChCoRRQiFRUFQhUIoVCFEUWKkqFFQVBQqEaERRlBKBQpQZhZtWDVm1VmX0CyWIWSrnKUREQREQEREBERAREQEREBERAREQQoKlYooiKFFFBXRawu09otrZaQM6aSVkbS8EhuTzwCM+tatRawudNUxvuT6eSkLsSlkRYYwfneccgdfdk9SzN4idS9OPhcmSk3r2WKoKxjkbIwPacgjK6nVVzmtVnlqqcMMu8xjN8EgFzg3Jx2ZytTOo240rNrRWPN26grS9M6juVXeGUVe6CRkkTntdHGWFpaW9rjnzvYtzWYtFo3DplxWxW5bCgoVBVYQiKCiihFCKlZBYhZtCEsmhfRoUNC+gCrlMgWSKVWREREEREBERAREQEREBERAREQEREGJUIijSEKFQUGo7Rvkyl+lR+9aI+oY2rZTPH4xmQTyJ48PV/Nb3tG+S6X6VH71q1ltkV2uVVSS5G9SAtcObHB/AjvBXDJG76fZ4O8Y+Gm0+U/wDGwaEu5aDaKl5Lom71O5x86Ps8W8vDC520H8nnftoftWLRCKqmqMcIrhRSejeH/wAuB9R7Qtp1HdYrtoxtVFkEyxB7DzY4StBB7wVYtusxLnlwRXPTJXtMx9XVaV/Kil/YS+9issqsdJOzqmm/YS+9is0q4vZc+P8AffJBKgrSY5blrS5V7aW5VNssFFO6mD6N25PWSt887+PJYDwGOJ931q9JXC2wOqtMX66NrYxvNp6+qNTBOf0XNdxGeW8CMLo8W24dYHaum0re/ugtAuHQdBmeWIR7+9wY8tznA54yuFRTN1vpmgraeuuNrMrt9/xKYRyMe3LXRkkHIDs9XUCtW2a6bknsUFYNQXyIMrJv6vFVNETt2V3Nu71448eOShvqs1QiBRtm1cS73y1WKATXi4U9Gw+b0rwC7wHM+gLW9pWs2aOsjZYGskuNSSyljdyGObz3DI4dZIVJ6a0pqTaRc5659Q5zA7E9fVOJaD+i3tOOocBw5LUOdreS55dsOi4n7ra+ol4+cylfj2gLn27ajoy4OayO9RQvPVUsfF7XDHtWmwbA6ER4nv1U6THNlO1o9RJ966u8bBa+GMvs95hqXAZ6KpiMRP8AmBI9gVc16088NTCyanlZLE8ZbJG4Oa4doI5r6LXNndoq7Doy12y4tYyqgjcJGsdvAEvc7GfStjRBFwb3dqKx2uouVzmENNA3ee48T3ADrJPABeb9a7Sb9rKsNDb+npaCR25FR05JfN2b5HFxP6I4ePNBfN417pWzSOir73Stlb50cbjK4HvDASPSuidtm0YH7orKoj9IUr8e5VvpvYhfLjCye71UNrjdxERb0suO8AgD1+hbP94O3dHg36s3+3oGY9Wf5oN4tO0jSF2kbFS3unZI7kyozCSezywAVtQIcAWkEHiCF59v+wu80cT5bNcILiAM9DI3oZD4ZJafSQtf0lrrUegriaCsbO+kifuz26qyCz/BnzD7D2IPUaLrdPXug1FaYLna5ulp5hwzwc09bXDqI7F2SDjXGvpLXRS1twqI6emiGZJZHYa0Zx7yFw7HqSy38zCzXKnrDDjpBE/JbnlkegrXdtH5trv+6+1Yq9+Dd8q3v6PF9ZyC+UREBERAREQYKEUFRoKhFBRWp7Rvkyl+lR+9dNof8pJPog+uu52iAm2UpH/lx+9dNocH7pJeHKkH11xt7yH1MX7K338HY67tB3RdqVhMkLcTtaOL4+frbzHpHWtEq6qSGnkjiO9T1UkReAeAcHtIcPEDB9CuuRokYWuGQVUup7S6yXJ0LG/1Scl0BxwaeZZ6OY7vBTLXXpQ6eH5Yt6q/8x9XI0a7e1TT/sJfexWiPOHiqq0MS7VMPDlTye9itRXF7Lj4jHr/AJNN2S+RouGmkI+MU1VUxVA62yCZxIPfghbjniPFapX6futuvFTd9KVVLG+sIdWUFaHdDM8cOka5vFj8c+GD1r5VlFrC+ROoq6W22ihlG7PJRSPmqHtPNrC5oazI4Z4kLq8EdDZaRJp6eoj/ABFRc6qWA9RjMpxj1FRss/JBn0yq+2ctnt9HT22ip6KiiEVPTsEcTB80DktWtFn1JYKiahthtU9okq3TxvqHSNmgY9285m60YdjJwcjnxRYjWm4KQoUhRp56281Uk2t2QOJ6Ono4wwdXlEuJ9vsV3bN6GCg0NZIqZrQ11JHK4j5z3jecfWSqs+EDYJhV0OoIWF0LoxTTkDzHAksJ8QSPQO1dvsY2h0L7ZS6bvE7aeqg/B0sshwyVmeDc9ThyHaMda04T3XEFKgKVWREXCvde212auuDgC2lp5JiD17rSf5IPPu3TVr7xqI2WlkPxG2u3XBp4STfOJ/w+aO/e7VY2yHZ9Dpu2xXa5Qh15qY97yx/ZmH5o7HY5n0eNObL7WdSbQaBtb+FaJXVdRvcd7d8rj4ux616sQEREBaJtV0JT6ss8lTSxNbeKVhdTyAYMoHHo3doPV2H0re0Qea9iWqpbDqhlpqnkUNyeInMdyjm5Md3ZPknxHYvSi8qbVbd/QW0O5Ck/BtfK2qhLeG6XgO4eDsr09ZK4XOzUFeMAVVPHNgdW80H+aDVdtH5trv8AuvtWKvfg3fKt7+jxfWcrC20fm2u/7r7Vir34N3yre/o8X1nIL5REQEREBERB8ysSpKhRsWJUlQiuNX0NNcKZ1PWwsmhdjLHjIOOK41sstutJeaCkigL8bxY3BOOS5dbVQ0dNJUVD2sjjaXOc44AAVaXvWdwr5HNoHmkpfmu3QZHjt48Gj0Z8Fi1q16y9XD4Mubdadv6WcZGD5w9a4lxt9FdIOhrYI54s53XjIz2ql5LlVykvFwrpO1zZ5CPYcLl23Vl2t7w6KsdUxA8Y53bwP+bmPb4Ln+NXzh7f0vLHWto3C1LZYLXapXS0FFDDI4bpcxuCR2ZXZLqNN3+mv1EJ4Mtkad2SJ3nMd2H/AJ612xXWNa6PnXi8WmL9xQUKhEFC1/X9zq7No+53G3yCOqgja6N5aHYJe0cjw5ErvxyCLtKyasVm1ElFXR01wo5aStgZPTzNLJInjIcD1FUJr/ZBcLO6Wv042Svt/FzoB5U0I8PnjvHHtHWvQbAvs1ahxs81aI2tXrTe5R3MOuVvb5O5K78LEP1XHnjsPrCv3S2qrPqqh+NWeqbKB+Mid5MkR7HN6vHkeorodc7MrJqxr6hrBQ3MjhVQt88/rt+d48D3qg6+i1Hs21MzL3UtZH5UU0ZzHOzP+5p6wfSqw9aLVNqshi2eX1zeZpS31kD+a5GgdUw6v05Bc42iObJjqIgfxcg5gdxyCO4hNo1I6t0JfYGDLjRSOA7S0b38kFNfB1ja7WNe8jymW92PTIxeiF5t+D/Wtptdugcf7VRyRt7yC1/uaV6SQEREBERB5y+EKwN1xTOA4voI8+h71c+zRznaAsBcOPxKMexUZt4rW1O0GeNpz8VpoojjtwX/AP2vQGjaN1v0lZqR4w+Giha4dh3Bn2oOh20fm2u/7r7Vir34N3yre/o8X1nKwttH5trv+6+1Yq9+Dd8q3v6PF9ZyC+UREBERAREQfFQUUKOgiKCiq/2l3Fzpaa2MdhhBmlHaAcNHr4/5V1OjbCy+Vck9Y3eo6d27uHlI/nx7QOHDrJ7l8dfyO+6icO6oIwPW5bbs1DRptjhzdLIXeO+5eePSyTt9m0zg4Gs072/3702WOkp4oxHHE1rQMAAclp+vdMU89BLcaKIMq4W77twY6Ro5g9vDkt2XGuADqOUO5Fpyutoi0al8zFktivF694U/ou5Ot2oKZzXfgqkiGQdRz5p9fvKuYHIz2qgbdkVNFu9U8WP9bVfcf4pvguWCemn0vFqRGWLR5w0/7sK6qvF0slqt0VTcqWqMTA+QsjjiDWnpZXYOOLsAAZOD2LCtv2pdNiOs1NS2ue1OkayeotzpGvpQ44DnNf5zckZxx4r76LhjbqHWM4aOkfdAxzu0NiaQP9xXO1+xr9D34PGR8QlPpDSR7Qu75Mb1twtqpB2e3rBz+BZy/aMXPvt8ls90skUkMbqG4VBpZZy4h0UhbmPuIcQQuk12S7ZJVucSSaCnJJ6/KjXeays7r7pitoYSRUlnSUzgcFszDvMIPVxAHpRfi70Lp7Je5brfbxSRQMFDbZGQCcEkyTYy9vZhuQPErgw6thOgRqh4GRSdI6PtmHk7n/s8lc/Q9nksum6SlqjvVjwZ6t55umed55PpOPQiTO2wsX1C0i5bS7DZ9VTWG6umpXxNYfjTm5iJcAcHHEcCOOMc+S3ChrqS4QNnoaqGphdykhkD2n0hVylyVXG3q3QVegpauRremop43xOxxG84MI9Id7ArEmmjgjdJNI2ONoy5zzgD0lUTtu2gUF2pG6eskzamISiSqqYzlhLeTGnr48SeXAd6rLkfBsqJOlvtNk9FuwyAdjvLHux6ld0sbJonxSNDmPaWuaesHmFWGwHT01q01UXSqjLJLnI10bXDB6JoIafSS4+GFaSDyXKyr2fbQPNcX2ys3mjl0sXV/qYfavVVsr6a6W+nr6GUS01RGJI3jrBVd7aNBSajoW3i0xb10pGYdE0caiPngfrDiR25I7FWezLaTU6OkNuuMclRaXvJdGPxlO7rLQertb6efMPTSLqLDqay6ggbLaLlT1ORksa/D2+LTxHpC7dAXDvFzpbNa6m418gjpqaMySOPYOod55AdpXA1Bq2w6dhdJdrnTwuaOEW9vSO8GDifUvPm0faHXa4rI6CghlhtjZB0NMOMk7+QLgOZ7Gjl3lB1+nqSp19tGjdOwn47VmoqccmRA7zh6sNHiF6uAwMKvNj+hHaTtT624sAu1a0dI3n0LOYZnt6z34HUrDQaRto/Ntd/3X2rFXvwbvlW9/R4vrOVhbaPzbXf919qxVt8HispaO53p1XUwwNdBEGmWQNyd53LKD0Ai6/+m7T/AHpRfxDP+U/pu0/3pRfxDP8AlB2CLj0tdSVm98UqoJ9zG90UgdjPbgrkICIiD4FQigqOgVCKCo0rDajROhudNXAfg5WGJx7HAkj2F3qX02aXuKnfLaql4aXvMkBPzs+cPHPH09y3q+2qnvNulo6luWvHAjm09RHeCqeven7jZZnNqoXvhacsqY2ndPYTjzT/APgV57xNLc0Ps8NfHxHD/l7zqY7LuDgRkEYWta4vkVstEsbHg1U7SyJoPEk9fgOarKLUt2ji6OO8S7gGOLmOPrIyvlTU1wvVVmBk9bO7gZXEkDxceAHd7EnNuNVjqY/C5pbmy2jlhydJ0Dq6/wBDAwEsieJX9zW8vbuq6wMNA7Atd0fpplipXPlIkq5cGV4HDuaO4LY1vHXlr1ebjuIjPl3XtHSGtaTpp4Ltqh88EsbJrpvxOewgSN6Jgy3PMZB4hcrWsEtTpC9QU8T5ZpKGZrI42lznOLDgADiSu6RdHi10003WVFVVOy6oo6emmlqjQwNEEcZc8uBjyN0ccjB9S3Jo4BSAuqv+prNpxsRvFa2ndMHGJm45zpN3GQ0AHJ4jh3qp2aTFa6l2upNLhmbOytF9cQ7gGkcIiOzpuOOwK0mBaroWhqni43+6QPgrbxMJRDIMOgp2jdiYew4yT3u7VtrQqx5Kw2ibJn6ou014ttybBWStaHw1DMxu3Whow4cRwA6iq1qdleubXKXU1A6Tj+Mo6pvH2g+xenmhSq5y8uN2b6+uLwye2VRH6VTUswPW5b7ovYjHTVEdZquoiqNw5FFBncJ/XccE+AHpKudERixjY2NYxoa1owGgYACyREBaFrnZZZdVyPrIybfcncXVELQWyH9dvX4jB8VvqIPNN02M6ut8pdRR01ewcWvp5wx3qfjHoJWq3+g1Lp+SOlvYr6UyN3mNkmJa4A44YJC9gLodZaVt+rrNJb7gzDvOgnaPKhf1OH8x1hB520Ns4uWs4n1VJX0MFOx+7K57y6Rp72AerJGVeWiNmlj0iW1MTXVlxxj43OBlv+BvJvtPeqHpKnUGy3WDg9m5NFwkjJPR1URPUew44HmD4EL0ppPUtu1VaI7jbJMtdwkjd58T+trh2+/mg7lERBre0Sx1eo9HXC1W8xCpnDNzpXYb5L2uwTg9QKo77yWrusW7+JP/AFXpVEHmr7yWrv0bb/EH/qn3ktXfo23+IP8A1XpVEFUbH9n170hd66su5pRHNTiJjYZS4k7wOeQ7Fa6IgIiIOOsSslBWXWEFYlSVGEVCwexrxhzQVmowiuA+0W57991HAXdpjGVyY4IoQGxxtaByAC+2FGFGtsUWW6p3UNsMKQFmGrINVTbABZBgJBIBI5dy+gasg1NMTZAaswFICyVYmQKURVkREQEREBERAREQartA0RQ60tYp6h3QVkOTTVQbkxk8wR1tPWFrezzZlc9G3z46L+yalkYWz0zKctEvA7uSXHGCc59HWrORAREQEREBERAREQEREHxLVBC+uFGFGtvlhRur7YUbqLzPlupur67qbqHM+W4o3F991N1NHM+O4pDF9sJhNHM+YYpDV9MJhVNsQ1ThZIibQpREQREQEREBERAREQEREBERAREQEREBERAREQEREBRhSiCMIpRBGEwpRBGEwp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69" y="609600"/>
            <a:ext cx="5697068" cy="523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49580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			</a:t>
            </a:r>
          </a:p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Stephen Frein</a:t>
            </a:r>
          </a:p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785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At What Cost?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Dropping ACID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BASE (contrived, but we’ll go with it)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u="sng" dirty="0" smtClean="0"/>
              <a:t>B</a:t>
            </a:r>
            <a:r>
              <a:rPr lang="en-US" dirty="0" smtClean="0"/>
              <a:t>asically </a:t>
            </a:r>
            <a:r>
              <a:rPr lang="en-US" u="sng" dirty="0" smtClean="0"/>
              <a:t>A</a:t>
            </a:r>
            <a:r>
              <a:rPr lang="en-US" dirty="0" smtClean="0"/>
              <a:t>vailable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u="sng" dirty="0" smtClean="0"/>
              <a:t>S</a:t>
            </a:r>
            <a:r>
              <a:rPr lang="en-US" dirty="0" smtClean="0"/>
              <a:t>oft state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u="sng" dirty="0" smtClean="0"/>
              <a:t>E</a:t>
            </a:r>
            <a:r>
              <a:rPr lang="en-US" dirty="0" smtClean="0"/>
              <a:t>ventually consistent</a:t>
            </a: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Data Store Becomes Dumber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Have to do more in the app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 “integration” data stores</a:t>
            </a: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Standardization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 common way to address various flavors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Learning curve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Flavors of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NoSQL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747" y="1445712"/>
            <a:ext cx="61722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716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/>
              <a:t>Key-value</a:t>
            </a:r>
            <a:r>
              <a:rPr lang="en-US" sz="3200" dirty="0" smtClean="0"/>
              <a:t>: use key to retrieve chunk of data that app must </a:t>
            </a:r>
            <a:r>
              <a:rPr lang="en-US" sz="3200" dirty="0"/>
              <a:t>process (</a:t>
            </a:r>
            <a:r>
              <a:rPr lang="en-US" sz="3200" dirty="0" err="1"/>
              <a:t>Riak</a:t>
            </a:r>
            <a:r>
              <a:rPr lang="en-US" sz="3200" dirty="0"/>
              <a:t>, </a:t>
            </a:r>
            <a:r>
              <a:rPr lang="en-US" sz="3200" dirty="0" err="1"/>
              <a:t>Redis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lvl="1"/>
            <a:r>
              <a:rPr lang="en-US" dirty="0" smtClean="0"/>
              <a:t>Fast, simple </a:t>
            </a:r>
            <a:endParaRPr lang="en-US" dirty="0" smtClean="0"/>
          </a:p>
          <a:p>
            <a:pPr lvl="1"/>
            <a:r>
              <a:rPr lang="en-US" dirty="0" smtClean="0"/>
              <a:t>Example use: session state</a:t>
            </a:r>
          </a:p>
          <a:p>
            <a:pPr lvl="1"/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/>
              <a:t>Document</a:t>
            </a:r>
            <a:r>
              <a:rPr lang="en-US" sz="3200" dirty="0" smtClean="0"/>
              <a:t>: irregular structures but can still search inside each </a:t>
            </a:r>
            <a:r>
              <a:rPr lang="en-US" sz="3200" dirty="0"/>
              <a:t>document (Mongo, Couch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lvl="1"/>
            <a:r>
              <a:rPr lang="en-US" dirty="0" smtClean="0"/>
              <a:t>Flexibility in storage and </a:t>
            </a:r>
            <a:r>
              <a:rPr lang="en-US" dirty="0" smtClean="0"/>
              <a:t>retrieval</a:t>
            </a:r>
          </a:p>
          <a:p>
            <a:pPr lvl="1"/>
            <a:r>
              <a:rPr lang="en-US" dirty="0" smtClean="0"/>
              <a:t>Example use: content management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Does Irregular Look Like?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716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Products: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Product 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Name, Description, </a:t>
            </a:r>
            <a:r>
              <a:rPr lang="en-US" i="1" dirty="0" smtClean="0"/>
              <a:t>Weight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Product B: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Name, Description, </a:t>
            </a:r>
            <a:r>
              <a:rPr lang="en-US" i="1" dirty="0" smtClean="0"/>
              <a:t>Volume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Product C: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Name, Description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i="1" dirty="0"/>
              <a:t>Sub-Product X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	Name, Description, Weight</a:t>
            </a:r>
          </a:p>
          <a:p>
            <a:pPr marL="0" indent="0">
              <a:buNone/>
            </a:pPr>
            <a:r>
              <a:rPr lang="en-US" dirty="0" smtClean="0"/>
              <a:t>		Sub-Product Y: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Name, Description, </a:t>
            </a:r>
            <a:r>
              <a:rPr lang="en-US" i="1" dirty="0" smtClean="0"/>
              <a:t>Duration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/>
              <a:t>Sub-Sub-Product Z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Name, Description, Volume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Flavors of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NoSQL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747" y="1445712"/>
            <a:ext cx="61722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371601"/>
            <a:ext cx="8458200" cy="4688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Graph</a:t>
            </a:r>
            <a:r>
              <a:rPr lang="en-US" dirty="0" smtClean="0"/>
              <a:t>: stores nodes and </a:t>
            </a:r>
            <a:r>
              <a:rPr lang="en-US" dirty="0" smtClean="0"/>
              <a:t>relationships (Neo4j)</a:t>
            </a:r>
            <a:endParaRPr lang="en-US" dirty="0" smtClean="0"/>
          </a:p>
          <a:p>
            <a:pPr lvl="1"/>
            <a:r>
              <a:rPr lang="en-US" dirty="0" smtClean="0"/>
              <a:t>Natural and fast for graph data </a:t>
            </a:r>
            <a:endParaRPr lang="en-US" dirty="0" smtClean="0"/>
          </a:p>
          <a:p>
            <a:pPr lvl="1"/>
            <a:r>
              <a:rPr lang="en-US" dirty="0" smtClean="0"/>
              <a:t>Example use: social networks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Column family</a:t>
            </a:r>
            <a:r>
              <a:rPr lang="en-US" dirty="0" smtClean="0"/>
              <a:t>: multi-dimensional maps with versioning (Cassandra, </a:t>
            </a:r>
            <a:r>
              <a:rPr lang="en-US" dirty="0" err="1" smtClean="0"/>
              <a:t>Hbase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Work </a:t>
            </a:r>
            <a:r>
              <a:rPr lang="en-US" dirty="0" smtClean="0"/>
              <a:t>well for extremely large data </a:t>
            </a:r>
            <a:r>
              <a:rPr lang="en-US" dirty="0" smtClean="0"/>
              <a:t>sets</a:t>
            </a:r>
          </a:p>
          <a:p>
            <a:pPr lvl="1"/>
            <a:r>
              <a:rPr lang="en-US" dirty="0" smtClean="0"/>
              <a:t>Example use: search engine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4DEFCF-BD82-4B04-808F-7C6CDBA9B48F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Productivity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Can store “irregular” data </a:t>
            </a:r>
            <a:r>
              <a:rPr lang="en-US" altLang="en-US" dirty="0" smtClean="0"/>
              <a:t>readily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Less </a:t>
            </a:r>
            <a:r>
              <a:rPr lang="en-US" altLang="en-US" dirty="0"/>
              <a:t>set-up to get started – database infers structures from commands it </a:t>
            </a:r>
            <a:r>
              <a:rPr lang="en-US" altLang="en-US" dirty="0" smtClean="0"/>
              <a:t>sees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Can change </a:t>
            </a:r>
            <a:r>
              <a:rPr lang="en-US" altLang="en-US" dirty="0" smtClean="0"/>
              <a:t>record structure on the fly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Adding new fields or changing fields only has to be done in application, not application and </a:t>
            </a:r>
            <a:r>
              <a:rPr lang="en-US" altLang="en-US" dirty="0" smtClean="0"/>
              <a:t>database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95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4F1753-4C44-420E-B679-E2E29FBFEE6B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Mongo Demo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We'll use </a:t>
            </a:r>
            <a:r>
              <a:rPr lang="en-US" altLang="en-US" dirty="0" err="1" smtClean="0"/>
              <a:t>MongoDb</a:t>
            </a:r>
            <a:r>
              <a:rPr lang="en-US" altLang="en-US" dirty="0" smtClean="0"/>
              <a:t> to show off some </a:t>
            </a:r>
            <a:r>
              <a:rPr lang="en-US" altLang="en-US" dirty="0" err="1" smtClean="0"/>
              <a:t>NoSQL</a:t>
            </a:r>
            <a:r>
              <a:rPr lang="en-US" altLang="en-US" dirty="0" smtClean="0"/>
              <a:t>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 Create a database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 Store some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 Change structure on the fly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 Query what we saved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Go to </a:t>
            </a:r>
            <a:r>
              <a:rPr lang="en-US" altLang="en-US" dirty="0" smtClean="0">
                <a:hlinkClick r:id="rId2"/>
              </a:rPr>
              <a:t>http://try.mongodb.org/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We’ll enter commands here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7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Enter the following (one-at-a-time) at the prompt: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/>
              <a:t>steve</a:t>
            </a:r>
            <a:r>
              <a:rPr lang="en-US" altLang="en-US" sz="2800" dirty="0" smtClean="0"/>
              <a:t> = {</a:t>
            </a:r>
            <a:r>
              <a:rPr lang="en-US" altLang="en-US" sz="2800" dirty="0" err="1" smtClean="0"/>
              <a:t>fname</a:t>
            </a:r>
            <a:r>
              <a:rPr lang="en-US" altLang="en-US" sz="2800" dirty="0" smtClean="0"/>
              <a:t>: 'Steve', </a:t>
            </a:r>
            <a:r>
              <a:rPr lang="en-US" altLang="en-US" sz="2800" dirty="0" err="1" smtClean="0"/>
              <a:t>lname</a:t>
            </a:r>
            <a:r>
              <a:rPr lang="en-US" altLang="en-US" sz="2800" dirty="0" smtClean="0"/>
              <a:t>: 'Frein'};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/>
              <a:t>db.people.save</a:t>
            </a:r>
            <a:r>
              <a:rPr lang="en-US" altLang="en-US" sz="2800" dirty="0" smtClean="0"/>
              <a:t>(</a:t>
            </a:r>
            <a:r>
              <a:rPr lang="en-US" altLang="en-US" sz="2800" dirty="0" err="1" smtClean="0"/>
              <a:t>steve</a:t>
            </a:r>
            <a:r>
              <a:rPr lang="en-US" altLang="en-US" sz="2800" dirty="0" smtClean="0"/>
              <a:t>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/>
              <a:t>db.people.find</a:t>
            </a:r>
            <a:r>
              <a:rPr lang="en-US" altLang="en-US" sz="2800" dirty="0" smtClean="0"/>
              <a:t>();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/>
              <a:t>suzy</a:t>
            </a:r>
            <a:r>
              <a:rPr lang="en-US" altLang="en-US" sz="2800" dirty="0" smtClean="0"/>
              <a:t> = {</a:t>
            </a:r>
            <a:r>
              <a:rPr lang="en-US" altLang="en-US" sz="2800" dirty="0" err="1" smtClean="0"/>
              <a:t>fname</a:t>
            </a:r>
            <a:r>
              <a:rPr lang="en-US" altLang="en-US" sz="2800" dirty="0" smtClean="0"/>
              <a:t>: 'Susan', </a:t>
            </a:r>
            <a:r>
              <a:rPr lang="en-US" altLang="en-US" sz="2800" dirty="0" err="1" smtClean="0"/>
              <a:t>lname</a:t>
            </a:r>
            <a:r>
              <a:rPr lang="en-US" altLang="en-US" sz="2800" dirty="0" smtClean="0"/>
              <a:t>: 'Queen', age: 30};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/>
              <a:t>db.people.save</a:t>
            </a:r>
            <a:r>
              <a:rPr lang="en-US" altLang="en-US" sz="2800" dirty="0" smtClean="0"/>
              <a:t>(</a:t>
            </a:r>
            <a:r>
              <a:rPr lang="en-US" altLang="en-US" sz="2800" dirty="0" err="1" smtClean="0"/>
              <a:t>suzy</a:t>
            </a:r>
            <a:r>
              <a:rPr lang="en-US" altLang="en-US" sz="2800" dirty="0" smtClean="0"/>
              <a:t>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/>
              <a:t>db.people.find</a:t>
            </a:r>
            <a:r>
              <a:rPr lang="en-US" altLang="en-US" sz="2800" dirty="0" smtClean="0"/>
              <a:t>();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/>
              <a:t>db.people.find</a:t>
            </a:r>
            <a:r>
              <a:rPr lang="en-US" altLang="en-US" sz="2800" dirty="0" smtClean="0"/>
              <a:t>({</a:t>
            </a:r>
            <a:r>
              <a:rPr lang="en-US" altLang="en-US" sz="2800" dirty="0" err="1" smtClean="0"/>
              <a:t>fname</a:t>
            </a:r>
            <a:r>
              <a:rPr lang="en-US" altLang="en-US" sz="2800" dirty="0" smtClean="0"/>
              <a:t>:'Steve'});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/>
              <a:t>db.people.find</a:t>
            </a:r>
            <a:r>
              <a:rPr lang="en-US" altLang="en-US" sz="2800" dirty="0" smtClean="0"/>
              <a:t>({age:30});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D83375-9723-4A73-9182-679F011F096F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Demo Code</a:t>
            </a:r>
          </a:p>
        </p:txBody>
      </p:sp>
    </p:spTree>
    <p:extLst>
      <p:ext uri="{BB962C8B-B14F-4D97-AF65-F5344CB8AC3E}">
        <p14:creationId xmlns:p14="http://schemas.microsoft.com/office/powerpoint/2010/main" val="29752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dirty="0" smtClean="0"/>
              <a:t>The colon-value format used to enter data is called </a:t>
            </a:r>
            <a:r>
              <a:rPr lang="en-US" altLang="en-US" sz="3000" b="1" dirty="0" smtClean="0"/>
              <a:t>JSON</a:t>
            </a:r>
            <a:r>
              <a:rPr lang="en-US" altLang="en-US" sz="3000" dirty="0" smtClean="0"/>
              <a:t> (JavaScript Object Notation)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dirty="0" smtClean="0"/>
              <a:t>You didn’t define structures up front – these were created on the fly as you saved the data (the save command)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dirty="0" smtClean="0"/>
              <a:t>Steve and Susan had different structures, but both could be saved to “people”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dirty="0" smtClean="0"/>
              <a:t>Mongo knew how to handle both structures – it could search for age (and return Susan) even though Steve had no age </a:t>
            </a:r>
            <a:r>
              <a:rPr lang="en-US" altLang="en-US" sz="3000" dirty="0" smtClean="0"/>
              <a:t>define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B3CAB7-7F69-4B5A-BCD3-07BBDE5685DC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Notice</a:t>
            </a:r>
          </a:p>
        </p:txBody>
      </p:sp>
    </p:spTree>
    <p:extLst>
      <p:ext uri="{BB962C8B-B14F-4D97-AF65-F5344CB8AC3E}">
        <p14:creationId xmlns:p14="http://schemas.microsoft.com/office/powerpoint/2010/main" val="3703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5A9B35-29EF-489D-A263-7270DC3448FE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Consider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How fast you can move and refine your database if structures are malleable, and dynamically defined by the data you enter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How you could shoot yourself in the foot with such flexibility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CCD53D-1886-4AEE-BCBA-170171C1199F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Ow – My Foot!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If you wrote code like this:</a:t>
            </a:r>
          </a:p>
          <a:p>
            <a:pPr marL="4000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emp1 = {</a:t>
            </a: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'Steve', </a:t>
            </a:r>
            <a:r>
              <a:rPr lang="en-US" alt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'Smith'};</a:t>
            </a:r>
          </a:p>
          <a:p>
            <a:pPr marL="4000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db.employees.save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(emp1);</a:t>
            </a:r>
          </a:p>
          <a:p>
            <a:pPr marL="4000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emp2 = {</a:t>
            </a: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'Billy', </a:t>
            </a:r>
            <a:r>
              <a:rPr lang="en-US" alt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'Smith'};</a:t>
            </a:r>
          </a:p>
          <a:p>
            <a:pPr marL="4000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db.employees.save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(emp2);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Then you tried to run a query:</a:t>
            </a:r>
          </a:p>
          <a:p>
            <a:pPr marL="4000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db.employees.find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:'Smith'});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You’d be missing Billy (</a:t>
            </a:r>
            <a:r>
              <a:rPr lang="en-US" altLang="en-US" sz="2800" dirty="0" err="1" smtClean="0"/>
              <a:t>last_name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lastname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 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{"_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id" :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{"$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"529bdefacc9374393405199f“},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 : "Smith",  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 : "Steve"   }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alt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03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About Me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04" y="1385554"/>
            <a:ext cx="7656095" cy="4525963"/>
          </a:xfrm>
        </p:spPr>
        <p:txBody>
          <a:bodyPr/>
          <a:lstStyle/>
          <a:p>
            <a:r>
              <a:rPr lang="en-US" dirty="0" smtClean="0"/>
              <a:t>Director of QA for Comcast.com</a:t>
            </a:r>
          </a:p>
          <a:p>
            <a:r>
              <a:rPr lang="en-US" dirty="0" smtClean="0"/>
              <a:t>Adjunct for CCI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www.linkedin.com/in/stephenfrein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stephen.frein@gmail.com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www.frein.com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1894" t="1714" r="10714" b="1106"/>
          <a:stretch/>
        </p:blipFill>
        <p:spPr>
          <a:xfrm flipH="1">
            <a:off x="6477000" y="3200241"/>
            <a:ext cx="2667000" cy="36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E7C0DA-CD2F-43E7-AC1C-FAB5BDADD067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Scalability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NoSQL</a:t>
            </a:r>
            <a:r>
              <a:rPr lang="en-US" altLang="en-US" dirty="0" smtClean="0"/>
              <a:t> databases scale easily across </a:t>
            </a:r>
            <a:r>
              <a:rPr lang="en-US" altLang="en-US" dirty="0" smtClean="0"/>
              <a:t>server clusters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Instead of one big server, add many commodity servers and share data across </a:t>
            </a:r>
            <a:r>
              <a:rPr lang="en-US" altLang="en-US" dirty="0" smtClean="0"/>
              <a:t>these (cost, flexibility)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Relational harder to scale across many servers (largely because of consistency issues that </a:t>
            </a:r>
            <a:r>
              <a:rPr lang="en-US" altLang="en-US" dirty="0" err="1" smtClean="0"/>
              <a:t>NoSQL</a:t>
            </a:r>
            <a:r>
              <a:rPr lang="en-US" altLang="en-US" dirty="0" smtClean="0"/>
              <a:t> doesn't emphasize)</a:t>
            </a:r>
          </a:p>
        </p:txBody>
      </p:sp>
    </p:spTree>
    <p:extLst>
      <p:ext uri="{BB962C8B-B14F-4D97-AF65-F5344CB8AC3E}">
        <p14:creationId xmlns:p14="http://schemas.microsoft.com/office/powerpoint/2010/main" val="25236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E7C0DA-CD2F-43E7-AC1C-FAB5BDADD067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CAP Theorem</a:t>
            </a:r>
            <a:endParaRPr lang="en-US" altLang="en-US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/>
              <a:t>Consistency</a:t>
            </a:r>
            <a:r>
              <a:rPr lang="en-US" altLang="en-US" dirty="0" smtClean="0"/>
              <a:t> – </a:t>
            </a:r>
            <a:r>
              <a:rPr lang="en-US" altLang="en-US" dirty="0"/>
              <a:t>A</a:t>
            </a:r>
            <a:r>
              <a:rPr lang="en-US" altLang="en-US" dirty="0" smtClean="0"/>
              <a:t>ll nodes have the same information 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Availability</a:t>
            </a:r>
            <a:r>
              <a:rPr lang="en-US" altLang="en-US" dirty="0" smtClean="0"/>
              <a:t> – Non-failed nodes will respond to requests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Partition Tolerance </a:t>
            </a:r>
            <a:r>
              <a:rPr lang="en-US" altLang="en-US" dirty="0" smtClean="0"/>
              <a:t>– Cluster can survive network failures that separate its nodes into separate partitions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 smtClean="0"/>
              <a:t> </a:t>
            </a:r>
            <a:r>
              <a:rPr lang="en-US" altLang="en-US" sz="4000" dirty="0" smtClean="0">
                <a:solidFill>
                  <a:srgbClr val="FF0000"/>
                </a:solidFill>
              </a:rPr>
              <a:t>PICK ANY TWO </a:t>
            </a:r>
            <a:r>
              <a:rPr lang="en-US" alt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altLang="en-US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E7C0DA-CD2F-43E7-AC1C-FAB5BDADD067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CAP Theorem</a:t>
            </a:r>
            <a:endParaRPr lang="en-US" altLang="en-US" dirty="0" smtClean="0"/>
          </a:p>
        </p:txBody>
      </p:sp>
      <p:pic>
        <p:nvPicPr>
          <p:cNvPr id="1026" name="Picture 2" descr="http://i.stack.imgur.com/RAOB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95399"/>
            <a:ext cx="7372164" cy="50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E7C0DA-CD2F-43E7-AC1C-FAB5BDADD067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In Practice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 smtClean="0"/>
              <a:t>If you will be using a distributed system (context in which CAP is discussed), you will be </a:t>
            </a:r>
            <a:r>
              <a:rPr lang="en-US" altLang="en-US" sz="4000" b="1" dirty="0" smtClean="0"/>
              <a:t>balancing consistency and availability</a:t>
            </a:r>
            <a:endParaRPr lang="en-US" altLang="en-US" sz="4000" dirty="0" smtClean="0"/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Questions of degree – not binary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Can sometimes specify the balance on a transaction-by-transaction basis (as opposed to whole system level)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713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E7C0DA-CD2F-43E7-AC1C-FAB5BDADD067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NoSQL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and Clusters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b="1" dirty="0" smtClean="0"/>
              <a:t>Replication: </a:t>
            </a:r>
            <a:r>
              <a:rPr lang="en-US" altLang="en-US" sz="4000" dirty="0" smtClean="0"/>
              <a:t>Same data copied to many nodes (eventually)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600" dirty="0"/>
              <a:t> </a:t>
            </a:r>
            <a:r>
              <a:rPr lang="en-US" altLang="en-US" sz="3200" dirty="0" smtClean="0"/>
              <a:t>self-managed when given replication factor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 err="1" smtClean="0"/>
              <a:t>Sharding</a:t>
            </a:r>
            <a:r>
              <a:rPr lang="en-US" altLang="en-US" sz="4000" b="1" dirty="0" smtClean="0"/>
              <a:t>: </a:t>
            </a:r>
            <a:r>
              <a:rPr lang="en-US" altLang="en-US" sz="4000" dirty="0" smtClean="0"/>
              <a:t>Different nodes own different ranges of data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3600" dirty="0"/>
              <a:t> </a:t>
            </a:r>
            <a:r>
              <a:rPr lang="en-US" altLang="en-US" sz="3600" dirty="0" smtClean="0"/>
              <a:t>auto-</a:t>
            </a:r>
            <a:r>
              <a:rPr lang="en-US" altLang="en-US" sz="3600" dirty="0" err="1" smtClean="0"/>
              <a:t>sharded</a:t>
            </a:r>
            <a:r>
              <a:rPr lang="en-US" altLang="en-US" sz="3600" dirty="0" smtClean="0"/>
              <a:t> and invisible to clients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3600" dirty="0" smtClean="0"/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Can combine the two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6149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E7C0DA-CD2F-43E7-AC1C-FAB5BDADD067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Distributed Processing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 err="1" smtClean="0"/>
              <a:t>NoSQL</a:t>
            </a:r>
            <a:r>
              <a:rPr lang="en-US" altLang="en-US" sz="4000" dirty="0" smtClean="0"/>
              <a:t> clusters support distributed data processing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Basic approach: Send the algorithm to the data (e.g., </a:t>
            </a:r>
            <a:r>
              <a:rPr lang="en-US" altLang="en-US" sz="4000" dirty="0" err="1" smtClean="0"/>
              <a:t>MapReduce</a:t>
            </a:r>
            <a:r>
              <a:rPr lang="en-US" altLang="en-US" sz="4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Map – process a record and convert it to key-value pairs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Reduce – Aggregate key-value pairs with the same key</a:t>
            </a:r>
          </a:p>
          <a:p>
            <a:pPr>
              <a:lnSpc>
                <a:spcPct val="90000"/>
              </a:lnSpc>
            </a:pPr>
            <a:endParaRPr lang="en-US" altLang="en-US" sz="4000" dirty="0" smtClean="0"/>
          </a:p>
          <a:p>
            <a:pPr lvl="1">
              <a:lnSpc>
                <a:spcPct val="90000"/>
              </a:lnSpc>
            </a:pP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738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E7C0DA-CD2F-43E7-AC1C-FAB5BDADD067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MapReduce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Visualized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7" y="1219200"/>
            <a:ext cx="8084626" cy="54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pic>
        <p:nvPicPr>
          <p:cNvPr id="2052" name="Picture 4" descr="http://martinfowler.com/books/nosq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2614"/>
            <a:ext cx="4038600" cy="52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ry.pragprog.com/products/251/rwdata.jpg?13814279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02614"/>
            <a:ext cx="4395343" cy="5274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27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38"/>
            <a:ext cx="7848600" cy="4830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endParaRPr lang="en-US" sz="4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B0F0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44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B0F0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615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Stuff We'll Talk About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flipH="1">
            <a:off x="0" y="3295650"/>
            <a:ext cx="4038600" cy="3562350"/>
            <a:chOff x="4800600" y="3295650"/>
            <a:chExt cx="4038600" cy="35623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0600" y="3295650"/>
              <a:ext cx="4038600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05400" y="3295650"/>
              <a:ext cx="3733800" cy="3562350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747" y="1445712"/>
            <a:ext cx="6172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(relational) databases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NoSQL</a:t>
            </a:r>
            <a:r>
              <a:rPr lang="en-US" dirty="0" smtClean="0"/>
              <a:t>?</a:t>
            </a:r>
          </a:p>
          <a:p>
            <a:r>
              <a:rPr lang="en-US" dirty="0"/>
              <a:t>Types of </a:t>
            </a:r>
            <a:r>
              <a:rPr lang="en-US" dirty="0" err="1"/>
              <a:t>NoSQL</a:t>
            </a:r>
            <a:r>
              <a:rPr lang="en-US" dirty="0"/>
              <a:t> </a:t>
            </a:r>
            <a:r>
              <a:rPr lang="en-US" dirty="0" smtClean="0"/>
              <a:t>databases</a:t>
            </a:r>
          </a:p>
          <a:p>
            <a:r>
              <a:rPr lang="en-US" dirty="0" smtClean="0"/>
              <a:t>Why would I use one?</a:t>
            </a:r>
          </a:p>
          <a:p>
            <a:r>
              <a:rPr lang="en-US" dirty="0" smtClean="0"/>
              <a:t>Hands-on with </a:t>
            </a:r>
            <a:r>
              <a:rPr lang="en-US" dirty="0" smtClean="0"/>
              <a:t>Mongo</a:t>
            </a:r>
          </a:p>
          <a:p>
            <a:r>
              <a:rPr lang="en-US" dirty="0" smtClean="0"/>
              <a:t>Cluster considerations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Relational Databases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0" b="54009"/>
          <a:stretch/>
        </p:blipFill>
        <p:spPr bwMode="auto">
          <a:xfrm>
            <a:off x="283565" y="2090410"/>
            <a:ext cx="864393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232" y="1344118"/>
            <a:ext cx="7946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Well-defined schema with regular, “rectangular” data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231" y="4724400"/>
            <a:ext cx="5667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Use SQL (Structured Query Language)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40" y="5291138"/>
            <a:ext cx="7572375" cy="156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Relational Databases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7902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Transactions* meet </a:t>
            </a:r>
            <a:r>
              <a:rPr lang="en-US" sz="4000" b="1" dirty="0" smtClean="0">
                <a:solidFill>
                  <a:srgbClr val="FF0000"/>
                </a:solidFill>
              </a:rPr>
              <a:t>ACID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criteria: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>
                <a:solidFill>
                  <a:srgbClr val="FF0000"/>
                </a:solidFill>
              </a:rPr>
              <a:t>tomic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 all or nothing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>
                <a:solidFill>
                  <a:srgbClr val="FF0000"/>
                </a:solidFill>
              </a:rPr>
              <a:t>onsistent</a:t>
            </a:r>
            <a:r>
              <a:rPr lang="en-US" sz="2800" dirty="0" smtClean="0"/>
              <a:t> – no defined rules are </a:t>
            </a:r>
            <a:r>
              <a:rPr lang="en-US" sz="2800" dirty="0" smtClean="0"/>
              <a:t>violated, and all 	users see the same thing when complete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I</a:t>
            </a:r>
            <a:r>
              <a:rPr lang="en-US" sz="2800" i="1" dirty="0" smtClean="0">
                <a:solidFill>
                  <a:srgbClr val="FF0000"/>
                </a:solidFill>
              </a:rPr>
              <a:t>solated </a:t>
            </a:r>
            <a:r>
              <a:rPr lang="en-US" sz="2800" i="1" dirty="0" smtClean="0"/>
              <a:t>– </a:t>
            </a:r>
            <a:r>
              <a:rPr lang="en-US" sz="2800" dirty="0" smtClean="0"/>
              <a:t>in-progress transactions can’t see each 	other, as if these were serialized</a:t>
            </a:r>
            <a:endParaRPr lang="en-US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>
                <a:solidFill>
                  <a:srgbClr val="FF0000"/>
                </a:solidFill>
              </a:rPr>
              <a:t>urable</a:t>
            </a:r>
            <a:r>
              <a:rPr lang="en-US" sz="2800" i="1" dirty="0" smtClean="0"/>
              <a:t> – </a:t>
            </a:r>
            <a:r>
              <a:rPr lang="en-US" sz="2800" dirty="0" smtClean="0"/>
              <a:t>database won’t say work is finished 	until it is written to permanent storage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867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*sets of logically related commands – “units of work”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86763"/>
            <a:ext cx="1279071" cy="2394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7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Frein - INFO 605 - RA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5C1BD7-5106-466F-8541-4827F30C1633}" type="slidenum">
              <a:rPr lang="en-US" altLang="en-US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Next Challenger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Relational databases </a:t>
            </a:r>
            <a:r>
              <a:rPr lang="en-US" altLang="en-US" dirty="0" smtClean="0"/>
              <a:t>dominant, but have </a:t>
            </a:r>
            <a:r>
              <a:rPr lang="en-US" altLang="en-US" dirty="0" smtClean="0"/>
              <a:t>had various challengers over the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 Object-oriented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 XML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These have faded into niche use – relational, SQL-based databases have been flexible / capable enough to make newcomers rarely worth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NoSQL</a:t>
            </a:r>
            <a:r>
              <a:rPr lang="en-US" altLang="en-US" dirty="0" smtClean="0"/>
              <a:t> is next wave of challenger</a:t>
            </a:r>
          </a:p>
        </p:txBody>
      </p:sp>
    </p:spTree>
    <p:extLst>
      <p:ext uri="{BB962C8B-B14F-4D97-AF65-F5344CB8AC3E}">
        <p14:creationId xmlns:p14="http://schemas.microsoft.com/office/powerpoint/2010/main" val="17525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NoSQL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747" y="1445712"/>
            <a:ext cx="61722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9449" r="10511"/>
          <a:stretch/>
        </p:blipFill>
        <p:spPr bwMode="auto">
          <a:xfrm flipH="1">
            <a:off x="6775553" y="3447737"/>
            <a:ext cx="2368446" cy="34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1779"/>
            <a:ext cx="82458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“…an ill-defined set of mostly open source databases, mostly developed in the early 21</a:t>
            </a:r>
            <a:r>
              <a:rPr lang="en-US" i="1" baseline="30000" dirty="0" smtClean="0"/>
              <a:t>st</a:t>
            </a:r>
            <a:r>
              <a:rPr lang="en-US" i="1" dirty="0" smtClean="0"/>
              <a:t> century, and mostly not using SQL.”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Martin Fowler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Hard to say…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Loose Characterization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747" y="1445712"/>
            <a:ext cx="61722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2462" y="1534561"/>
            <a:ext cx="678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Don’t store data in relations (tables)</a:t>
            </a:r>
          </a:p>
          <a:p>
            <a:r>
              <a:rPr lang="en-US" dirty="0" smtClean="0"/>
              <a:t>Don’t use SQL (or not only SQL)</a:t>
            </a:r>
          </a:p>
          <a:p>
            <a:r>
              <a:rPr lang="en-US" dirty="0" smtClean="0"/>
              <a:t>Open source (the popular ones)</a:t>
            </a:r>
          </a:p>
          <a:p>
            <a:r>
              <a:rPr lang="en-US" dirty="0" smtClean="0"/>
              <a:t>Cluster friendly</a:t>
            </a:r>
          </a:p>
          <a:p>
            <a:r>
              <a:rPr lang="en-US" dirty="0" smtClean="0"/>
              <a:t>Relaxed approach to ACID</a:t>
            </a:r>
          </a:p>
          <a:p>
            <a:r>
              <a:rPr lang="en-US" dirty="0" smtClean="0"/>
              <a:t>Use implicit </a:t>
            </a:r>
            <a:r>
              <a:rPr lang="en-US" dirty="0" smtClean="0"/>
              <a:t>schemas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↑ Not true all the time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2" y="3429000"/>
            <a:ext cx="2971800" cy="317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3124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51" y="1534561"/>
            <a:ext cx="2323258" cy="14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Why Use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NoSQL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2462" y="1534561"/>
            <a:ext cx="80343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Productivity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May be a good fit for the kind of data you have and the pace of your </a:t>
            </a:r>
            <a:r>
              <a:rPr lang="en-US" dirty="0" smtClean="0"/>
              <a:t>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Operations can be very fast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Large Scale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Works well on </a:t>
            </a:r>
            <a:r>
              <a:rPr lang="en-US" dirty="0" smtClean="0"/>
              <a:t>clusters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Often used for mega-scale websites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11811</TotalTime>
  <Words>974</Words>
  <Application>Microsoft Office PowerPoint</Application>
  <PresentationFormat>On-screen Show (4:3)</PresentationFormat>
  <Paragraphs>225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Courier New</vt:lpstr>
      <vt:lpstr>Wingdings</vt:lpstr>
      <vt:lpstr>Office Theme</vt:lpstr>
      <vt:lpstr>PowerPoint Presentation</vt:lpstr>
      <vt:lpstr>About Me</vt:lpstr>
      <vt:lpstr>Stuff We'll Talk About</vt:lpstr>
      <vt:lpstr>Relational Databases</vt:lpstr>
      <vt:lpstr>Relational Databases</vt:lpstr>
      <vt:lpstr>The Next Challenger</vt:lpstr>
      <vt:lpstr>What is NoSQL?</vt:lpstr>
      <vt:lpstr>Loose Characterization</vt:lpstr>
      <vt:lpstr>Why Use NoSQL?</vt:lpstr>
      <vt:lpstr>At What Cost?</vt:lpstr>
      <vt:lpstr>Flavors of NoSQL</vt:lpstr>
      <vt:lpstr>What Does Irregular Look Like?</vt:lpstr>
      <vt:lpstr>Flavors of NoSQL</vt:lpstr>
      <vt:lpstr>Productivity</vt:lpstr>
      <vt:lpstr>Mongo Demo</vt:lpstr>
      <vt:lpstr>Demo Code</vt:lpstr>
      <vt:lpstr>Notice</vt:lpstr>
      <vt:lpstr>Consider</vt:lpstr>
      <vt:lpstr>Ow – My Foot!</vt:lpstr>
      <vt:lpstr>Scalability</vt:lpstr>
      <vt:lpstr>CAP Theorem</vt:lpstr>
      <vt:lpstr>CAP Theorem</vt:lpstr>
      <vt:lpstr>In Practice</vt:lpstr>
      <vt:lpstr>NoSQL and Clusters</vt:lpstr>
      <vt:lpstr>Distributed Processing</vt:lpstr>
      <vt:lpstr>MapReduce Visualized</vt:lpstr>
      <vt:lpstr>Learn More</vt:lpstr>
      <vt:lpstr>Wrap-up</vt:lpstr>
    </vt:vector>
  </TitlesOfParts>
  <Company>Comcast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Device Testing Strategies</dc:title>
  <dc:creator>CIS</dc:creator>
  <cp:lastModifiedBy>Frein, Stephen</cp:lastModifiedBy>
  <cp:revision>153</cp:revision>
  <dcterms:created xsi:type="dcterms:W3CDTF">2013-12-05T20:30:33Z</dcterms:created>
  <dcterms:modified xsi:type="dcterms:W3CDTF">2014-05-27T20:33:01Z</dcterms:modified>
</cp:coreProperties>
</file>